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5143500" cx="9144000"/>
  <p:notesSz cx="6858000" cy="9144000"/>
  <p:embeddedFontLst>
    <p:embeddedFont>
      <p:font typeface="Nunito"/>
      <p:regular r:id="rId52"/>
      <p:bold r:id="rId53"/>
      <p:italic r:id="rId54"/>
      <p:boldItalic r:id="rId55"/>
    </p:embeddedFont>
    <p:embeddedFont>
      <p:font typeface="Exo"/>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Nunito-bold.fntdata"/><Relationship Id="rId52" Type="http://schemas.openxmlformats.org/officeDocument/2006/relationships/font" Target="fonts/Nunito-regular.fntdata"/><Relationship Id="rId11" Type="http://schemas.openxmlformats.org/officeDocument/2006/relationships/slide" Target="slides/slide6.xml"/><Relationship Id="rId55" Type="http://schemas.openxmlformats.org/officeDocument/2006/relationships/font" Target="fonts/Nunito-boldItalic.fntdata"/><Relationship Id="rId10" Type="http://schemas.openxmlformats.org/officeDocument/2006/relationships/slide" Target="slides/slide5.xml"/><Relationship Id="rId54" Type="http://schemas.openxmlformats.org/officeDocument/2006/relationships/font" Target="fonts/Nunito-italic.fntdata"/><Relationship Id="rId13" Type="http://schemas.openxmlformats.org/officeDocument/2006/relationships/slide" Target="slides/slide8.xml"/><Relationship Id="rId57" Type="http://schemas.openxmlformats.org/officeDocument/2006/relationships/font" Target="fonts/Exo-bold.fntdata"/><Relationship Id="rId12" Type="http://schemas.openxmlformats.org/officeDocument/2006/relationships/slide" Target="slides/slide7.xml"/><Relationship Id="rId56" Type="http://schemas.openxmlformats.org/officeDocument/2006/relationships/font" Target="fonts/Exo-regular.fntdata"/><Relationship Id="rId15" Type="http://schemas.openxmlformats.org/officeDocument/2006/relationships/slide" Target="slides/slide10.xml"/><Relationship Id="rId59" Type="http://schemas.openxmlformats.org/officeDocument/2006/relationships/font" Target="fonts/Exo-boldItalic.fntdata"/><Relationship Id="rId14" Type="http://schemas.openxmlformats.org/officeDocument/2006/relationships/slide" Target="slides/slide9.xml"/><Relationship Id="rId58" Type="http://schemas.openxmlformats.org/officeDocument/2006/relationships/font" Target="fonts/Ex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21ab9729a0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21ab9729a0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21ab9729a0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21ab9729a0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247fb8b2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247fb8b2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247fb8b2d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247fb8b2d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247fb8b2d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247fb8b2d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247fb8b2d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247fb8b2d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247fb8b2d9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247fb8b2d9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247fb8b2d9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247fb8b2d9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247fb8b2d9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247fb8b2d9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247fb8b2d9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247fb8b2d9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21ab9729a0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21ab9729a0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247fb8b2d9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247fb8b2d9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247fb8b2d9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247fb8b2d9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247fb8b2d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247fb8b2d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247fb8b2d9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247fb8b2d9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247fb8b2d9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247fb8b2d9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247fb8b2d9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247fb8b2d9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247fb8b2d9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247fb8b2d9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247fb8b2d9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247fb8b2d9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247fb8b2d9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247fb8b2d9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247e1308a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247e1308a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21ab9729a0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21ab9729a0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247fb8b2d9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247fb8b2d9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247fb8b2d9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247fb8b2d9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247fb8b2d9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247fb8b2d9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247fb8b2d9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247fb8b2d9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247fb8b2d9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247fb8b2d9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247fb8b2d9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247fb8b2d9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247fb8b2d9_0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1247fb8b2d9_0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247fb8b2d9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1247fb8b2d9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247fb8b2d9_0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247fb8b2d9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247fb8b2d9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1247fb8b2d9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21ab9729a0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21ab9729a0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247fb8b2d9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247fb8b2d9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247fb8b2d9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1247fb8b2d9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247e1308a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1247e1308a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247fb8b2d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1247fb8b2d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247fb8b2d9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1247fb8b2d9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1247fb8b2d9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1247fb8b2d9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247fb8b2d9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1247fb8b2d9_0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21ab9729a0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21ab9729a0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21ab9729a0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21ab9729a0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247e1308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247e1308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247e1308a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247e1308a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21ab9729a0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21ab9729a0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3.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png"/><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png"/><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1.png"/><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drive.google.com/file/d/1FTwZ97cTgbY0sG3q71m1ze_fRWz3kFv7/view" TargetMode="External"/><Relationship Id="rId4" Type="http://schemas.openxmlformats.org/officeDocument/2006/relationships/image" Target="../media/image17.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drive.google.com/file/d/1HHiqqijGUdc5yad14nelK6T7ZdG6ue-r/view" TargetMode="Externa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drive.google.com/file/d/1ZuTqPdb9JOBWeetpG1XMg2hS5kuEdo76/view" TargetMode="Externa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drive.google.com/file/d/1sjnIlHUhWl2qsvmZeENWhN4tfp6-3ZlA/view" TargetMode="External"/><Relationship Id="rId4" Type="http://schemas.openxmlformats.org/officeDocument/2006/relationships/image" Target="../media/image15.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60803" y="1329933"/>
            <a:ext cx="5361300" cy="1448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Money-Lawndering</a:t>
            </a:r>
            <a:endParaRPr/>
          </a:p>
        </p:txBody>
      </p:sp>
      <p:sp>
        <p:nvSpPr>
          <p:cNvPr id="129" name="Google Shape;129;p13"/>
          <p:cNvSpPr txBox="1"/>
          <p:nvPr>
            <p:ph idx="1" type="subTitle"/>
          </p:nvPr>
        </p:nvSpPr>
        <p:spPr>
          <a:xfrm>
            <a:off x="1589150" y="2888878"/>
            <a:ext cx="5904600" cy="1448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Dev: </a:t>
            </a:r>
            <a:endParaRPr/>
          </a:p>
          <a:p>
            <a:pPr indent="0" lvl="0" marL="0" rtl="0" algn="ctr">
              <a:spcBef>
                <a:spcPts val="0"/>
              </a:spcBef>
              <a:spcAft>
                <a:spcPts val="0"/>
              </a:spcAft>
              <a:buNone/>
            </a:pPr>
            <a:r>
              <a:rPr lang="en"/>
              <a:t>Sam Johnson</a:t>
            </a:r>
            <a:endParaRPr/>
          </a:p>
          <a:p>
            <a:pPr indent="0" lvl="0" marL="0" rtl="0" algn="ctr">
              <a:spcBef>
                <a:spcPts val="0"/>
              </a:spcBef>
              <a:spcAft>
                <a:spcPts val="0"/>
              </a:spcAft>
              <a:buNone/>
            </a:pPr>
            <a:r>
              <a:rPr lang="en"/>
              <a:t>Xander Matheson</a:t>
            </a:r>
            <a:endParaRPr/>
          </a:p>
          <a:p>
            <a:pPr indent="0" lvl="0" marL="0" rtl="0" algn="ctr">
              <a:spcBef>
                <a:spcPts val="0"/>
              </a:spcBef>
              <a:spcAft>
                <a:spcPts val="0"/>
              </a:spcAft>
              <a:buNone/>
            </a:pPr>
            <a:r>
              <a:rPr lang="en"/>
              <a:t>Andrew Peterson</a:t>
            </a:r>
            <a:endParaRPr/>
          </a:p>
          <a:p>
            <a:pPr indent="0" lvl="0" marL="0" rtl="0" algn="ctr">
              <a:spcBef>
                <a:spcPts val="0"/>
              </a:spcBef>
              <a:spcAft>
                <a:spcPts val="0"/>
              </a:spcAft>
              <a:buNone/>
            </a:pPr>
            <a:r>
              <a:rPr lang="en"/>
              <a:t>Tom Waite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Requirements</a:t>
            </a:r>
            <a:endParaRPr/>
          </a:p>
        </p:txBody>
      </p:sp>
      <p:sp>
        <p:nvSpPr>
          <p:cNvPr id="183" name="Google Shape;183;p2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User-Authentication</a:t>
            </a:r>
            <a:endParaRPr/>
          </a:p>
          <a:p>
            <a:pPr indent="-311150" lvl="0" marL="457200" rtl="0" algn="l">
              <a:spcBef>
                <a:spcPts val="0"/>
              </a:spcBef>
              <a:spcAft>
                <a:spcPts val="0"/>
              </a:spcAft>
              <a:buSzPts val="1300"/>
              <a:buChar char="●"/>
            </a:pPr>
            <a:r>
              <a:rPr lang="en"/>
              <a:t>Worker Features</a:t>
            </a:r>
            <a:endParaRPr/>
          </a:p>
          <a:p>
            <a:pPr indent="-311150" lvl="0" marL="457200" rtl="0" algn="l">
              <a:spcBef>
                <a:spcPts val="0"/>
              </a:spcBef>
              <a:spcAft>
                <a:spcPts val="0"/>
              </a:spcAft>
              <a:buSzPts val="1300"/>
              <a:buChar char="●"/>
            </a:pPr>
            <a:r>
              <a:rPr lang="en"/>
              <a:t>Customer Features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3"/>
          <p:cNvSpPr txBox="1"/>
          <p:nvPr>
            <p:ph type="title"/>
          </p:nvPr>
        </p:nvSpPr>
        <p:spPr>
          <a:xfrm>
            <a:off x="819150" y="5408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User-Authentication Requirements</a:t>
            </a:r>
            <a:endParaRPr/>
          </a:p>
        </p:txBody>
      </p:sp>
      <p:sp>
        <p:nvSpPr>
          <p:cNvPr id="189" name="Google Shape;189;p23"/>
          <p:cNvSpPr txBox="1"/>
          <p:nvPr>
            <p:ph idx="1" type="body"/>
          </p:nvPr>
        </p:nvSpPr>
        <p:spPr>
          <a:xfrm>
            <a:off x="460650" y="1126725"/>
            <a:ext cx="7864200" cy="32298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0"/>
              </a:spcAft>
              <a:buNone/>
            </a:pPr>
            <a:r>
              <a:t/>
            </a:r>
            <a:endParaRPr/>
          </a:p>
          <a:p>
            <a:pPr indent="-287655" lvl="1" marL="914400" rtl="0" algn="l">
              <a:lnSpc>
                <a:spcPct val="150000"/>
              </a:lnSpc>
              <a:spcBef>
                <a:spcPts val="1200"/>
              </a:spcBef>
              <a:spcAft>
                <a:spcPts val="0"/>
              </a:spcAft>
              <a:buClr>
                <a:srgbClr val="000000"/>
              </a:buClr>
              <a:buSzPct val="100000"/>
              <a:buFont typeface="Arial"/>
              <a:buAutoNum type="arabicPeriod"/>
            </a:pPr>
            <a:r>
              <a:rPr lang="en" sz="1200">
                <a:solidFill>
                  <a:srgbClr val="000000"/>
                </a:solidFill>
                <a:latin typeface="Arial"/>
                <a:ea typeface="Arial"/>
                <a:cs typeface="Arial"/>
                <a:sym typeface="Arial"/>
              </a:rPr>
              <a:t>The system will require all users to log in in order to view their account and associated info</a:t>
            </a:r>
            <a:endParaRPr sz="1200">
              <a:solidFill>
                <a:srgbClr val="000000"/>
              </a:solidFill>
              <a:latin typeface="Arial"/>
              <a:ea typeface="Arial"/>
              <a:cs typeface="Arial"/>
              <a:sym typeface="Arial"/>
            </a:endParaRPr>
          </a:p>
          <a:p>
            <a:pPr indent="-287655" lvl="2" marL="1371600" rtl="0" algn="l">
              <a:lnSpc>
                <a:spcPct val="150000"/>
              </a:lnSpc>
              <a:spcBef>
                <a:spcPts val="0"/>
              </a:spcBef>
              <a:spcAft>
                <a:spcPts val="0"/>
              </a:spcAft>
              <a:buClr>
                <a:srgbClr val="000000"/>
              </a:buClr>
              <a:buSzPct val="100000"/>
              <a:buFont typeface="Arial"/>
              <a:buAutoNum type="arabicPeriod"/>
            </a:pPr>
            <a:r>
              <a:rPr lang="en" sz="1200">
                <a:solidFill>
                  <a:srgbClr val="000000"/>
                </a:solidFill>
                <a:latin typeface="Arial"/>
                <a:ea typeface="Arial"/>
                <a:cs typeface="Arial"/>
                <a:sym typeface="Arial"/>
              </a:rPr>
              <a:t>Upon logging in for the first time, users will provide a valid email address and password for future login. </a:t>
            </a:r>
            <a:endParaRPr sz="1200">
              <a:solidFill>
                <a:srgbClr val="000000"/>
              </a:solidFill>
              <a:latin typeface="Arial"/>
              <a:ea typeface="Arial"/>
              <a:cs typeface="Arial"/>
              <a:sym typeface="Arial"/>
            </a:endParaRPr>
          </a:p>
          <a:p>
            <a:pPr indent="-287655" lvl="3" marL="1828800" rtl="0" algn="l">
              <a:lnSpc>
                <a:spcPct val="150000"/>
              </a:lnSpc>
              <a:spcBef>
                <a:spcPts val="0"/>
              </a:spcBef>
              <a:spcAft>
                <a:spcPts val="0"/>
              </a:spcAft>
              <a:buClr>
                <a:srgbClr val="000000"/>
              </a:buClr>
              <a:buSzPct val="100000"/>
              <a:buFont typeface="Arial"/>
              <a:buAutoNum type="arabicPeriod"/>
            </a:pPr>
            <a:r>
              <a:rPr lang="en" sz="1200">
                <a:solidFill>
                  <a:srgbClr val="000000"/>
                </a:solidFill>
                <a:latin typeface="Arial"/>
                <a:ea typeface="Arial"/>
                <a:cs typeface="Arial"/>
                <a:sym typeface="Arial"/>
              </a:rPr>
              <a:t>Additionally, they must specify or provide the following:</a:t>
            </a:r>
            <a:endParaRPr sz="1200">
              <a:solidFill>
                <a:srgbClr val="000000"/>
              </a:solidFill>
              <a:latin typeface="Arial"/>
              <a:ea typeface="Arial"/>
              <a:cs typeface="Arial"/>
              <a:sym typeface="Arial"/>
            </a:endParaRPr>
          </a:p>
          <a:p>
            <a:pPr indent="-287655" lvl="0" marL="1828800" rtl="0" algn="l">
              <a:lnSpc>
                <a:spcPct val="150000"/>
              </a:lnSpc>
              <a:spcBef>
                <a:spcPts val="0"/>
              </a:spcBef>
              <a:spcAft>
                <a:spcPts val="0"/>
              </a:spcAft>
              <a:buClr>
                <a:srgbClr val="000000"/>
              </a:buClr>
              <a:buSzPct val="100000"/>
              <a:buFont typeface="Arial"/>
              <a:buChar char="●"/>
            </a:pPr>
            <a:r>
              <a:rPr lang="en" sz="1200">
                <a:solidFill>
                  <a:srgbClr val="000000"/>
                </a:solidFill>
                <a:latin typeface="Arial"/>
                <a:ea typeface="Arial"/>
                <a:cs typeface="Arial"/>
                <a:sym typeface="Arial"/>
              </a:rPr>
              <a:t>Whether they intend to use the service primarily as a worker or as a customer.</a:t>
            </a:r>
            <a:endParaRPr sz="1200">
              <a:solidFill>
                <a:srgbClr val="000000"/>
              </a:solidFill>
              <a:latin typeface="Arial"/>
              <a:ea typeface="Arial"/>
              <a:cs typeface="Arial"/>
              <a:sym typeface="Arial"/>
            </a:endParaRPr>
          </a:p>
          <a:p>
            <a:pPr indent="-287655" lvl="0" marL="1828800" rtl="0" algn="l">
              <a:lnSpc>
                <a:spcPct val="150000"/>
              </a:lnSpc>
              <a:spcBef>
                <a:spcPts val="0"/>
              </a:spcBef>
              <a:spcAft>
                <a:spcPts val="0"/>
              </a:spcAft>
              <a:buClr>
                <a:srgbClr val="000000"/>
              </a:buClr>
              <a:buSzPct val="100000"/>
              <a:buFont typeface="Arial"/>
              <a:buChar char="●"/>
            </a:pPr>
            <a:r>
              <a:rPr lang="en" sz="1200">
                <a:solidFill>
                  <a:srgbClr val="000000"/>
                </a:solidFill>
                <a:latin typeface="Arial"/>
                <a:ea typeface="Arial"/>
                <a:cs typeface="Arial"/>
                <a:sym typeface="Arial"/>
              </a:rPr>
              <a:t>A valid payment method to use the service.</a:t>
            </a:r>
            <a:endParaRPr sz="1200">
              <a:solidFill>
                <a:srgbClr val="000000"/>
              </a:solidFill>
              <a:latin typeface="Arial"/>
              <a:ea typeface="Arial"/>
              <a:cs typeface="Arial"/>
              <a:sym typeface="Arial"/>
            </a:endParaRPr>
          </a:p>
          <a:p>
            <a:pPr indent="-287655" lvl="0" marL="1828800" rtl="0" algn="l">
              <a:lnSpc>
                <a:spcPct val="150000"/>
              </a:lnSpc>
              <a:spcBef>
                <a:spcPts val="0"/>
              </a:spcBef>
              <a:spcAft>
                <a:spcPts val="0"/>
              </a:spcAft>
              <a:buClr>
                <a:srgbClr val="000000"/>
              </a:buClr>
              <a:buSzPct val="100000"/>
              <a:buFont typeface="Arial"/>
              <a:buChar char="●"/>
            </a:pPr>
            <a:r>
              <a:rPr lang="en" sz="1200">
                <a:solidFill>
                  <a:srgbClr val="000000"/>
                </a:solidFill>
                <a:latin typeface="Arial"/>
                <a:ea typeface="Arial"/>
                <a:cs typeface="Arial"/>
                <a:sym typeface="Arial"/>
              </a:rPr>
              <a:t>A neighborhood or street address.</a:t>
            </a:r>
            <a:endParaRPr sz="1200">
              <a:solidFill>
                <a:srgbClr val="000000"/>
              </a:solidFill>
              <a:latin typeface="Arial"/>
              <a:ea typeface="Arial"/>
              <a:cs typeface="Arial"/>
              <a:sym typeface="Arial"/>
            </a:endParaRPr>
          </a:p>
          <a:p>
            <a:pPr indent="-287655" lvl="0" marL="1828800" rtl="0" algn="l">
              <a:lnSpc>
                <a:spcPct val="150000"/>
              </a:lnSpc>
              <a:spcBef>
                <a:spcPts val="0"/>
              </a:spcBef>
              <a:spcAft>
                <a:spcPts val="0"/>
              </a:spcAft>
              <a:buClr>
                <a:srgbClr val="000000"/>
              </a:buClr>
              <a:buSzPct val="100000"/>
              <a:buFont typeface="Arial"/>
              <a:buChar char="●"/>
            </a:pPr>
            <a:r>
              <a:rPr lang="en" sz="1200">
                <a:solidFill>
                  <a:srgbClr val="000000"/>
                </a:solidFill>
                <a:latin typeface="Arial"/>
                <a:ea typeface="Arial"/>
                <a:cs typeface="Arial"/>
                <a:sym typeface="Arial"/>
              </a:rPr>
              <a:t>a phone number.</a:t>
            </a:r>
            <a:endParaRPr sz="1200">
              <a:solidFill>
                <a:srgbClr val="000000"/>
              </a:solidFill>
              <a:latin typeface="Arial"/>
              <a:ea typeface="Arial"/>
              <a:cs typeface="Arial"/>
              <a:sym typeface="Arial"/>
            </a:endParaRPr>
          </a:p>
          <a:p>
            <a:pPr indent="-287655" lvl="0" marL="1828800" rtl="0" algn="l">
              <a:lnSpc>
                <a:spcPct val="150000"/>
              </a:lnSpc>
              <a:spcBef>
                <a:spcPts val="0"/>
              </a:spcBef>
              <a:spcAft>
                <a:spcPts val="0"/>
              </a:spcAft>
              <a:buClr>
                <a:srgbClr val="000000"/>
              </a:buClr>
              <a:buSzPct val="100000"/>
              <a:buFont typeface="Arial"/>
              <a:buChar char="●"/>
            </a:pPr>
            <a:r>
              <a:rPr lang="en" sz="1200">
                <a:solidFill>
                  <a:srgbClr val="000000"/>
                </a:solidFill>
                <a:latin typeface="Arial"/>
                <a:ea typeface="Arial"/>
                <a:cs typeface="Arial"/>
                <a:sym typeface="Arial"/>
              </a:rPr>
              <a:t>A username</a:t>
            </a:r>
            <a:endParaRPr sz="1200">
              <a:solidFill>
                <a:srgbClr val="000000"/>
              </a:solidFill>
              <a:latin typeface="Arial"/>
              <a:ea typeface="Arial"/>
              <a:cs typeface="Arial"/>
              <a:sym typeface="Arial"/>
            </a:endParaRPr>
          </a:p>
          <a:p>
            <a:pPr indent="-287655" lvl="2" marL="1371600" rtl="0" algn="l">
              <a:lnSpc>
                <a:spcPct val="150000"/>
              </a:lnSpc>
              <a:spcBef>
                <a:spcPts val="0"/>
              </a:spcBef>
              <a:spcAft>
                <a:spcPts val="0"/>
              </a:spcAft>
              <a:buClr>
                <a:srgbClr val="000000"/>
              </a:buClr>
              <a:buSzPct val="100000"/>
              <a:buFont typeface="Arial"/>
              <a:buAutoNum type="arabicPeriod"/>
            </a:pPr>
            <a:r>
              <a:rPr lang="en" sz="1200">
                <a:solidFill>
                  <a:srgbClr val="000000"/>
                </a:solidFill>
                <a:latin typeface="Arial"/>
                <a:ea typeface="Arial"/>
                <a:cs typeface="Arial"/>
                <a:sym typeface="Arial"/>
              </a:rPr>
              <a:t>For future login attempts, the system will require users to provide their email address and password which the system will then either validate and grant access to the account, or invalidate and allow the user another chance to log in.</a:t>
            </a:r>
            <a:endParaRPr sz="1200">
              <a:solidFill>
                <a:srgbClr val="000000"/>
              </a:solidFill>
              <a:latin typeface="Arial"/>
              <a:ea typeface="Arial"/>
              <a:cs typeface="Arial"/>
              <a:sym typeface="Arial"/>
            </a:endParaRPr>
          </a:p>
          <a:p>
            <a:pPr indent="-287655" lvl="3" marL="1828800" rtl="0" algn="l">
              <a:lnSpc>
                <a:spcPct val="150000"/>
              </a:lnSpc>
              <a:spcBef>
                <a:spcPts val="0"/>
              </a:spcBef>
              <a:spcAft>
                <a:spcPts val="0"/>
              </a:spcAft>
              <a:buClr>
                <a:srgbClr val="000000"/>
              </a:buClr>
              <a:buSzPct val="100000"/>
              <a:buFont typeface="Arial"/>
              <a:buAutoNum type="arabicPeriod"/>
            </a:pPr>
            <a:r>
              <a:rPr lang="en" sz="1200">
                <a:solidFill>
                  <a:srgbClr val="000000"/>
                </a:solidFill>
                <a:latin typeface="Arial"/>
                <a:ea typeface="Arial"/>
                <a:cs typeface="Arial"/>
                <a:sym typeface="Arial"/>
              </a:rPr>
              <a:t>Should the attempt to login fail, the system will make no indication of whether the email address was incorrect or the password was incorrect, simply that one or both was incorrect. This is for security.</a:t>
            </a:r>
            <a:endParaRPr sz="1200">
              <a:solidFill>
                <a:srgbClr val="000000"/>
              </a:solidFill>
              <a:latin typeface="Arial"/>
              <a:ea typeface="Arial"/>
              <a:cs typeface="Arial"/>
              <a:sym typeface="Arial"/>
            </a:endParaRPr>
          </a:p>
          <a:p>
            <a:pPr indent="-287655" lvl="1" marL="914400" rtl="0" algn="l">
              <a:lnSpc>
                <a:spcPct val="150000"/>
              </a:lnSpc>
              <a:spcBef>
                <a:spcPts val="0"/>
              </a:spcBef>
              <a:spcAft>
                <a:spcPts val="0"/>
              </a:spcAft>
              <a:buClr>
                <a:srgbClr val="000000"/>
              </a:buClr>
              <a:buSzPct val="100000"/>
              <a:buFont typeface="Arial"/>
              <a:buAutoNum type="arabicPeriod"/>
            </a:pPr>
            <a:r>
              <a:rPr lang="en" sz="1200">
                <a:solidFill>
                  <a:srgbClr val="000000"/>
                </a:solidFill>
                <a:latin typeface="Arial"/>
                <a:ea typeface="Arial"/>
                <a:cs typeface="Arial"/>
                <a:sym typeface="Arial"/>
              </a:rPr>
              <a:t>The system will prevent the same email address from being used in multiple accounts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User-Authentication Scrum Tasks</a:t>
            </a:r>
            <a:endParaRPr/>
          </a:p>
        </p:txBody>
      </p:sp>
      <p:sp>
        <p:nvSpPr>
          <p:cNvPr id="195" name="Google Shape;195;p2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Create login activity diagram - Andrew</a:t>
            </a:r>
            <a:endParaRPr/>
          </a:p>
          <a:p>
            <a:pPr indent="-311150" lvl="0" marL="457200" rtl="0" algn="l">
              <a:spcBef>
                <a:spcPts val="0"/>
              </a:spcBef>
              <a:spcAft>
                <a:spcPts val="0"/>
              </a:spcAft>
              <a:buSzPts val="1300"/>
              <a:buChar char="●"/>
            </a:pPr>
            <a:r>
              <a:rPr lang="en"/>
              <a:t>Low fidelity prototypes - Xander</a:t>
            </a:r>
            <a:endParaRPr/>
          </a:p>
          <a:p>
            <a:pPr indent="-311150" lvl="0" marL="457200" rtl="0" algn="l">
              <a:spcBef>
                <a:spcPts val="0"/>
              </a:spcBef>
              <a:spcAft>
                <a:spcPts val="0"/>
              </a:spcAft>
              <a:buSzPts val="1300"/>
              <a:buChar char="●"/>
            </a:pPr>
            <a:r>
              <a:rPr lang="en"/>
              <a:t>High fidelity prototype - Tom</a:t>
            </a:r>
            <a:endParaRPr/>
          </a:p>
          <a:p>
            <a:pPr indent="-311150" lvl="0" marL="457200" rtl="0" algn="l">
              <a:spcBef>
                <a:spcPts val="0"/>
              </a:spcBef>
              <a:spcAft>
                <a:spcPts val="0"/>
              </a:spcAft>
              <a:buSzPts val="1300"/>
              <a:buChar char="●"/>
            </a:pPr>
            <a:r>
              <a:rPr lang="en"/>
              <a:t>Create models - Andrew</a:t>
            </a:r>
            <a:endParaRPr/>
          </a:p>
          <a:p>
            <a:pPr indent="-311150" lvl="0" marL="457200" rtl="0" algn="l">
              <a:spcBef>
                <a:spcPts val="0"/>
              </a:spcBef>
              <a:spcAft>
                <a:spcPts val="0"/>
              </a:spcAft>
              <a:buSzPts val="1300"/>
              <a:buChar char="●"/>
            </a:pPr>
            <a:r>
              <a:rPr lang="en"/>
              <a:t>Create views for login and signup and update urls.py - Tom</a:t>
            </a:r>
            <a:endParaRPr/>
          </a:p>
          <a:p>
            <a:pPr indent="-311150" lvl="0" marL="457200" rtl="0" algn="l">
              <a:spcBef>
                <a:spcPts val="0"/>
              </a:spcBef>
              <a:spcAft>
                <a:spcPts val="0"/>
              </a:spcAft>
              <a:buSzPts val="1300"/>
              <a:buChar char="●"/>
            </a:pPr>
            <a:r>
              <a:rPr lang="en"/>
              <a:t>Create html template for sign up page - Tom</a:t>
            </a:r>
            <a:endParaRPr/>
          </a:p>
          <a:p>
            <a:pPr indent="-311150" lvl="0" marL="457200" rtl="0" algn="l">
              <a:spcBef>
                <a:spcPts val="0"/>
              </a:spcBef>
              <a:spcAft>
                <a:spcPts val="0"/>
              </a:spcAft>
              <a:buSzPts val="1300"/>
              <a:buChar char="●"/>
            </a:pPr>
            <a:r>
              <a:rPr lang="en"/>
              <a:t>Create html template for login page - Tom</a:t>
            </a:r>
            <a:endParaRPr/>
          </a:p>
          <a:p>
            <a:pPr indent="-311150" lvl="0" marL="457200" rtl="0" algn="l">
              <a:spcBef>
                <a:spcPts val="0"/>
              </a:spcBef>
              <a:spcAft>
                <a:spcPts val="0"/>
              </a:spcAft>
              <a:buSzPts val="1300"/>
              <a:buChar char="●"/>
            </a:pPr>
            <a:r>
              <a:rPr lang="en"/>
              <a:t>Create login and sign up pages - Sam</a:t>
            </a:r>
            <a:endParaRPr/>
          </a:p>
          <a:p>
            <a:pPr indent="-311150" lvl="0" marL="457200" rtl="0" algn="l">
              <a:spcBef>
                <a:spcPts val="0"/>
              </a:spcBef>
              <a:spcAft>
                <a:spcPts val="0"/>
              </a:spcAft>
              <a:buSzPts val="1300"/>
              <a:buChar char="●"/>
            </a:pPr>
            <a:r>
              <a:rPr lang="en"/>
              <a:t>Create CSS styling for site - Xander</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5"/>
          <p:cNvSpPr txBox="1"/>
          <p:nvPr>
            <p:ph type="title"/>
          </p:nvPr>
        </p:nvSpPr>
        <p:spPr>
          <a:xfrm>
            <a:off x="819150" y="1539900"/>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800"/>
              <a:t>User-Authentication Prototypes and Diagrams</a:t>
            </a:r>
            <a:endParaRPr sz="3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26"/>
          <p:cNvPicPr preferRelativeResize="0"/>
          <p:nvPr/>
        </p:nvPicPr>
        <p:blipFill>
          <a:blip r:embed="rId3">
            <a:alphaModFix/>
          </a:blip>
          <a:stretch>
            <a:fillRect/>
          </a:stretch>
        </p:blipFill>
        <p:spPr>
          <a:xfrm>
            <a:off x="0" y="0"/>
            <a:ext cx="9136072" cy="5143501"/>
          </a:xfrm>
          <a:prstGeom prst="rect">
            <a:avLst/>
          </a:prstGeom>
          <a:noFill/>
          <a:ln>
            <a:noFill/>
          </a:ln>
        </p:spPr>
      </p:pic>
      <p:sp>
        <p:nvSpPr>
          <p:cNvPr id="206" name="Google Shape;206;p26"/>
          <p:cNvSpPr/>
          <p:nvPr/>
        </p:nvSpPr>
        <p:spPr>
          <a:xfrm>
            <a:off x="4374775" y="3079575"/>
            <a:ext cx="931819" cy="301161"/>
          </a:xfrm>
          <a:custGeom>
            <a:rect b="b" l="l" r="r" t="t"/>
            <a:pathLst>
              <a:path extrusionOk="0" h="10555" w="33731">
                <a:moveTo>
                  <a:pt x="0" y="9132"/>
                </a:moveTo>
                <a:cubicBezTo>
                  <a:pt x="9989" y="15123"/>
                  <a:pt x="22083" y="0"/>
                  <a:pt x="33731" y="0"/>
                </a:cubicBezTo>
              </a:path>
            </a:pathLst>
          </a:custGeom>
          <a:noFill/>
          <a:ln cap="flat" cmpd="sng" w="9525">
            <a:solidFill>
              <a:schemeClr val="dk2"/>
            </a:solidFill>
            <a:prstDash val="lgDash"/>
            <a:round/>
            <a:headEnd len="med" w="med" type="none"/>
            <a:tailEnd len="med" w="med" type="none"/>
          </a:ln>
        </p:spPr>
      </p:sp>
      <p:sp>
        <p:nvSpPr>
          <p:cNvPr id="207" name="Google Shape;207;p26"/>
          <p:cNvSpPr/>
          <p:nvPr/>
        </p:nvSpPr>
        <p:spPr>
          <a:xfrm>
            <a:off x="5064300" y="3116850"/>
            <a:ext cx="437936" cy="351200"/>
          </a:xfrm>
          <a:custGeom>
            <a:rect b="b" l="l" r="r" t="t"/>
            <a:pathLst>
              <a:path extrusionOk="0" h="11812" w="13368">
                <a:moveTo>
                  <a:pt x="10995" y="0"/>
                </a:moveTo>
                <a:cubicBezTo>
                  <a:pt x="13880" y="2162"/>
                  <a:pt x="14252" y="8646"/>
                  <a:pt x="11368" y="10809"/>
                </a:cubicBezTo>
                <a:cubicBezTo>
                  <a:pt x="8193" y="13190"/>
                  <a:pt x="1475" y="10953"/>
                  <a:pt x="0" y="7268"/>
                </a:cubicBezTo>
              </a:path>
            </a:pathLst>
          </a:custGeom>
          <a:noFill/>
          <a:ln cap="flat" cmpd="sng" w="9525">
            <a:solidFill>
              <a:schemeClr val="dk2"/>
            </a:solidFill>
            <a:prstDash val="lgDash"/>
            <a:round/>
            <a:headEnd len="med" w="med" type="none"/>
            <a:tailEnd len="med" w="med" type="none"/>
          </a:ln>
        </p:spPr>
      </p:sp>
      <p:sp>
        <p:nvSpPr>
          <p:cNvPr id="208" name="Google Shape;208;p26"/>
          <p:cNvSpPr/>
          <p:nvPr/>
        </p:nvSpPr>
        <p:spPr>
          <a:xfrm>
            <a:off x="5031675" y="3010471"/>
            <a:ext cx="368050" cy="231400"/>
          </a:xfrm>
          <a:custGeom>
            <a:rect b="b" l="l" r="r" t="t"/>
            <a:pathLst>
              <a:path extrusionOk="0" h="9256" w="14722">
                <a:moveTo>
                  <a:pt x="0" y="9256"/>
                </a:moveTo>
                <a:cubicBezTo>
                  <a:pt x="1130" y="3593"/>
                  <a:pt x="9005" y="-691"/>
                  <a:pt x="14722" y="124"/>
                </a:cubicBezTo>
              </a:path>
            </a:pathLst>
          </a:custGeom>
          <a:noFill/>
          <a:ln cap="flat" cmpd="sng" w="9525">
            <a:solidFill>
              <a:schemeClr val="dk2"/>
            </a:solidFill>
            <a:prstDash val="lgDash"/>
            <a:round/>
            <a:headEnd len="med" w="med" type="none"/>
            <a:tailEnd len="med" w="med" type="none"/>
          </a:ln>
          <a:effectLst>
            <a:reflection blurRad="0" dir="5400000" dist="38100" endA="0" endPos="30000" fadeDir="5400012" kx="0" rotWithShape="0" algn="bl" stPos="0" sy="-100000" ky="0"/>
          </a:effectLst>
        </p:spPr>
      </p:sp>
      <p:sp>
        <p:nvSpPr>
          <p:cNvPr id="209" name="Google Shape;209;p26"/>
          <p:cNvSpPr/>
          <p:nvPr/>
        </p:nvSpPr>
        <p:spPr>
          <a:xfrm>
            <a:off x="5539500" y="3033000"/>
            <a:ext cx="214325" cy="186350"/>
          </a:xfrm>
          <a:custGeom>
            <a:rect b="b" l="l" r="r" t="t"/>
            <a:pathLst>
              <a:path extrusionOk="0" h="7454" w="8573">
                <a:moveTo>
                  <a:pt x="0" y="0"/>
                </a:moveTo>
                <a:cubicBezTo>
                  <a:pt x="3787" y="0"/>
                  <a:pt x="8573" y="3667"/>
                  <a:pt x="8573" y="7454"/>
                </a:cubicBezTo>
              </a:path>
            </a:pathLst>
          </a:custGeom>
          <a:noFill/>
          <a:ln cap="flat" cmpd="sng" w="9525">
            <a:solidFill>
              <a:schemeClr val="dk2"/>
            </a:solidFill>
            <a:prstDash val="lgDash"/>
            <a:round/>
            <a:headEnd len="med" w="med" type="none"/>
            <a:tailEnd len="med" w="med" type="none"/>
          </a:ln>
        </p:spPr>
      </p:sp>
      <p:sp>
        <p:nvSpPr>
          <p:cNvPr id="210" name="Google Shape;210;p26"/>
          <p:cNvSpPr/>
          <p:nvPr/>
        </p:nvSpPr>
        <p:spPr>
          <a:xfrm>
            <a:off x="5017700" y="3279925"/>
            <a:ext cx="27900" cy="327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6"/>
          <p:cNvSpPr/>
          <p:nvPr/>
        </p:nvSpPr>
        <p:spPr>
          <a:xfrm>
            <a:off x="6652925" y="360750"/>
            <a:ext cx="2302500" cy="1836600"/>
          </a:xfrm>
          <a:prstGeom prst="roundRect">
            <a:avLst>
              <a:gd fmla="val 16667" name="adj"/>
            </a:avLst>
          </a:prstGeom>
          <a:solidFill>
            <a:srgbClr val="D9D9D9">
              <a:alpha val="74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6"/>
          <p:cNvSpPr/>
          <p:nvPr/>
        </p:nvSpPr>
        <p:spPr>
          <a:xfrm>
            <a:off x="6652925" y="2599075"/>
            <a:ext cx="2302500" cy="1999200"/>
          </a:xfrm>
          <a:prstGeom prst="roundRect">
            <a:avLst>
              <a:gd fmla="val 16667" name="adj"/>
            </a:avLst>
          </a:prstGeom>
          <a:solidFill>
            <a:srgbClr val="D9D9D9">
              <a:alpha val="74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latin typeface="Exo"/>
                <a:ea typeface="Exo"/>
                <a:cs typeface="Exo"/>
                <a:sym typeface="Exo"/>
              </a:rPr>
              <a:t>What the community is saying right now:</a:t>
            </a:r>
            <a:endParaRPr sz="1200">
              <a:solidFill>
                <a:schemeClr val="dk1"/>
              </a:solidFill>
              <a:latin typeface="Exo"/>
              <a:ea typeface="Exo"/>
              <a:cs typeface="Exo"/>
              <a:sym typeface="Exo"/>
            </a:endParaRPr>
          </a:p>
          <a:p>
            <a:pPr indent="0" lvl="0" marL="0" rtl="0" algn="ctr">
              <a:spcBef>
                <a:spcPts val="0"/>
              </a:spcBef>
              <a:spcAft>
                <a:spcPts val="0"/>
              </a:spcAft>
              <a:buClr>
                <a:schemeClr val="dk1"/>
              </a:buClr>
              <a:buSzPts val="1100"/>
              <a:buFont typeface="Arial"/>
              <a:buNone/>
            </a:pPr>
            <a:r>
              <a:t/>
            </a:r>
            <a:endParaRPr>
              <a:solidFill>
                <a:schemeClr val="dk1"/>
              </a:solidFill>
              <a:latin typeface="Exo"/>
              <a:ea typeface="Exo"/>
              <a:cs typeface="Exo"/>
              <a:sym typeface="Exo"/>
            </a:endParaRPr>
          </a:p>
          <a:p>
            <a:pPr indent="0" lvl="0" marL="0" rtl="0" algn="ctr">
              <a:spcBef>
                <a:spcPts val="0"/>
              </a:spcBef>
              <a:spcAft>
                <a:spcPts val="0"/>
              </a:spcAft>
              <a:buClr>
                <a:schemeClr val="dk1"/>
              </a:buClr>
              <a:buSzPts val="1100"/>
              <a:buFont typeface="Arial"/>
              <a:buNone/>
            </a:pPr>
            <a:r>
              <a:rPr lang="en" sz="1000">
                <a:solidFill>
                  <a:schemeClr val="dk1"/>
                </a:solidFill>
                <a:latin typeface="Exo"/>
                <a:ea typeface="Exo"/>
                <a:cs typeface="Exo"/>
                <a:sym typeface="Exo"/>
              </a:rPr>
              <a:t>5/5 Stars! Best Lawn Care Ever!</a:t>
            </a:r>
            <a:endParaRPr sz="1000">
              <a:solidFill>
                <a:schemeClr val="dk1"/>
              </a:solidFill>
              <a:latin typeface="Exo"/>
              <a:ea typeface="Exo"/>
              <a:cs typeface="Exo"/>
              <a:sym typeface="Exo"/>
            </a:endParaRPr>
          </a:p>
          <a:p>
            <a:pPr indent="0" lvl="0" marL="0" rtl="0" algn="ctr">
              <a:spcBef>
                <a:spcPts val="0"/>
              </a:spcBef>
              <a:spcAft>
                <a:spcPts val="0"/>
              </a:spcAft>
              <a:buNone/>
            </a:pPr>
            <a:r>
              <a:rPr lang="en" sz="1000">
                <a:solidFill>
                  <a:schemeClr val="dk1"/>
                </a:solidFill>
                <a:latin typeface="Exo"/>
                <a:ea typeface="Exo"/>
                <a:cs typeface="Exo"/>
                <a:sym typeface="Exo"/>
              </a:rPr>
              <a:t>-Dora T. E.</a:t>
            </a:r>
            <a:endParaRPr sz="1000">
              <a:solidFill>
                <a:schemeClr val="dk1"/>
              </a:solidFill>
              <a:latin typeface="Exo"/>
              <a:ea typeface="Exo"/>
              <a:cs typeface="Exo"/>
              <a:sym typeface="Exo"/>
            </a:endParaRPr>
          </a:p>
          <a:p>
            <a:pPr indent="0" lvl="0" marL="0" rtl="0" algn="ctr">
              <a:spcBef>
                <a:spcPts val="0"/>
              </a:spcBef>
              <a:spcAft>
                <a:spcPts val="0"/>
              </a:spcAft>
              <a:buClr>
                <a:schemeClr val="dk1"/>
              </a:buClr>
              <a:buSzPts val="1100"/>
              <a:buFont typeface="Arial"/>
              <a:buNone/>
            </a:pPr>
            <a:r>
              <a:t/>
            </a:r>
            <a:endParaRPr sz="1000">
              <a:solidFill>
                <a:schemeClr val="dk1"/>
              </a:solidFill>
              <a:latin typeface="Exo"/>
              <a:ea typeface="Exo"/>
              <a:cs typeface="Exo"/>
              <a:sym typeface="Exo"/>
            </a:endParaRPr>
          </a:p>
          <a:p>
            <a:pPr indent="0" lvl="0" marL="0" rtl="0" algn="ctr">
              <a:spcBef>
                <a:spcPts val="0"/>
              </a:spcBef>
              <a:spcAft>
                <a:spcPts val="0"/>
              </a:spcAft>
              <a:buClr>
                <a:schemeClr val="dk1"/>
              </a:buClr>
              <a:buSzPts val="1100"/>
              <a:buFont typeface="Arial"/>
              <a:buNone/>
            </a:pPr>
            <a:r>
              <a:rPr lang="en" sz="1000">
                <a:solidFill>
                  <a:schemeClr val="dk1"/>
                </a:solidFill>
                <a:latin typeface="Exo"/>
                <a:ea typeface="Exo"/>
                <a:cs typeface="Exo"/>
                <a:sym typeface="Exo"/>
              </a:rPr>
              <a:t>110% - I’m rich now! It was easy!</a:t>
            </a:r>
            <a:endParaRPr sz="1000">
              <a:solidFill>
                <a:schemeClr val="dk1"/>
              </a:solidFill>
              <a:latin typeface="Exo"/>
              <a:ea typeface="Exo"/>
              <a:cs typeface="Exo"/>
              <a:sym typeface="Exo"/>
            </a:endParaRPr>
          </a:p>
          <a:p>
            <a:pPr indent="0" lvl="0" marL="0" rtl="0" algn="ctr">
              <a:spcBef>
                <a:spcPts val="0"/>
              </a:spcBef>
              <a:spcAft>
                <a:spcPts val="0"/>
              </a:spcAft>
              <a:buClr>
                <a:schemeClr val="dk1"/>
              </a:buClr>
              <a:buSzPts val="1100"/>
              <a:buFont typeface="Arial"/>
              <a:buNone/>
            </a:pPr>
            <a:r>
              <a:rPr lang="en" sz="1000">
                <a:solidFill>
                  <a:schemeClr val="dk1"/>
                </a:solidFill>
                <a:latin typeface="Exo"/>
                <a:ea typeface="Exo"/>
                <a:cs typeface="Exo"/>
                <a:sym typeface="Exo"/>
              </a:rPr>
              <a:t> -Jimothy</a:t>
            </a:r>
            <a:endParaRPr sz="1000">
              <a:solidFill>
                <a:schemeClr val="dk1"/>
              </a:solidFill>
              <a:latin typeface="Exo"/>
              <a:ea typeface="Exo"/>
              <a:cs typeface="Exo"/>
              <a:sym typeface="Exo"/>
            </a:endParaRPr>
          </a:p>
          <a:p>
            <a:pPr indent="0" lvl="0" marL="0" rtl="0" algn="ctr">
              <a:spcBef>
                <a:spcPts val="0"/>
              </a:spcBef>
              <a:spcAft>
                <a:spcPts val="0"/>
              </a:spcAft>
              <a:buClr>
                <a:schemeClr val="dk1"/>
              </a:buClr>
              <a:buSzPts val="1100"/>
              <a:buFont typeface="Arial"/>
              <a:buNone/>
            </a:pPr>
            <a:r>
              <a:t/>
            </a:r>
            <a:endParaRPr sz="1000">
              <a:solidFill>
                <a:schemeClr val="dk1"/>
              </a:solidFill>
              <a:latin typeface="Exo"/>
              <a:ea typeface="Exo"/>
              <a:cs typeface="Exo"/>
              <a:sym typeface="Exo"/>
            </a:endParaRPr>
          </a:p>
          <a:p>
            <a:pPr indent="0" lvl="0" marL="0" rtl="0" algn="ctr">
              <a:spcBef>
                <a:spcPts val="0"/>
              </a:spcBef>
              <a:spcAft>
                <a:spcPts val="0"/>
              </a:spcAft>
              <a:buClr>
                <a:schemeClr val="dk1"/>
              </a:buClr>
              <a:buSzPts val="1100"/>
              <a:buFont typeface="Arial"/>
              <a:buNone/>
            </a:pPr>
            <a:r>
              <a:rPr lang="en" sz="1000">
                <a:solidFill>
                  <a:schemeClr val="dk1"/>
                </a:solidFill>
                <a:latin typeface="Exo"/>
                <a:ea typeface="Exo"/>
                <a:cs typeface="Exo"/>
                <a:sym typeface="Exo"/>
              </a:rPr>
              <a:t>10/10 - I made that kid rich lolol!</a:t>
            </a:r>
            <a:endParaRPr sz="1000">
              <a:solidFill>
                <a:schemeClr val="dk1"/>
              </a:solidFill>
              <a:latin typeface="Exo"/>
              <a:ea typeface="Exo"/>
              <a:cs typeface="Exo"/>
              <a:sym typeface="Exo"/>
            </a:endParaRPr>
          </a:p>
          <a:p>
            <a:pPr indent="0" lvl="0" marL="0" rtl="0" algn="ctr">
              <a:spcBef>
                <a:spcPts val="0"/>
              </a:spcBef>
              <a:spcAft>
                <a:spcPts val="0"/>
              </a:spcAft>
              <a:buClr>
                <a:schemeClr val="dk1"/>
              </a:buClr>
              <a:buSzPts val="1100"/>
              <a:buFont typeface="Arial"/>
              <a:buNone/>
            </a:pPr>
            <a:r>
              <a:rPr lang="en" sz="1000">
                <a:solidFill>
                  <a:schemeClr val="dk1"/>
                </a:solidFill>
                <a:latin typeface="Exo"/>
                <a:ea typeface="Exo"/>
                <a:cs typeface="Exo"/>
                <a:sym typeface="Exo"/>
              </a:rPr>
              <a:t>-Walter</a:t>
            </a:r>
            <a:endParaRPr sz="600">
              <a:solidFill>
                <a:schemeClr val="dk1"/>
              </a:solidFill>
              <a:latin typeface="Exo"/>
              <a:ea typeface="Exo"/>
              <a:cs typeface="Exo"/>
              <a:sym typeface="Exo"/>
            </a:endParaRPr>
          </a:p>
        </p:txBody>
      </p:sp>
      <p:sp>
        <p:nvSpPr>
          <p:cNvPr id="213" name="Google Shape;213;p26"/>
          <p:cNvSpPr/>
          <p:nvPr/>
        </p:nvSpPr>
        <p:spPr>
          <a:xfrm>
            <a:off x="6928475" y="557550"/>
            <a:ext cx="1751400" cy="4656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latin typeface="Exo"/>
                <a:ea typeface="Exo"/>
                <a:cs typeface="Exo"/>
                <a:sym typeface="Exo"/>
              </a:rPr>
              <a:t>Username</a:t>
            </a:r>
            <a:endParaRPr>
              <a:solidFill>
                <a:schemeClr val="accent3"/>
              </a:solidFill>
              <a:latin typeface="Exo"/>
              <a:ea typeface="Exo"/>
              <a:cs typeface="Exo"/>
              <a:sym typeface="Exo"/>
            </a:endParaRPr>
          </a:p>
        </p:txBody>
      </p:sp>
      <p:sp>
        <p:nvSpPr>
          <p:cNvPr id="214" name="Google Shape;214;p26"/>
          <p:cNvSpPr/>
          <p:nvPr/>
        </p:nvSpPr>
        <p:spPr>
          <a:xfrm>
            <a:off x="6928475" y="1123225"/>
            <a:ext cx="1751400" cy="4656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latin typeface="Exo"/>
                <a:ea typeface="Exo"/>
                <a:cs typeface="Exo"/>
                <a:sym typeface="Exo"/>
              </a:rPr>
              <a:t>Password</a:t>
            </a:r>
            <a:endParaRPr>
              <a:solidFill>
                <a:schemeClr val="accent3"/>
              </a:solidFill>
              <a:latin typeface="Exo"/>
              <a:ea typeface="Exo"/>
              <a:cs typeface="Exo"/>
              <a:sym typeface="Exo"/>
            </a:endParaRPr>
          </a:p>
        </p:txBody>
      </p:sp>
      <p:sp>
        <p:nvSpPr>
          <p:cNvPr id="215" name="Google Shape;215;p26"/>
          <p:cNvSpPr/>
          <p:nvPr/>
        </p:nvSpPr>
        <p:spPr>
          <a:xfrm>
            <a:off x="6928475" y="1636400"/>
            <a:ext cx="833100" cy="465600"/>
          </a:xfrm>
          <a:prstGeom prst="rect">
            <a:avLst/>
          </a:prstGeom>
          <a:solidFill>
            <a:srgbClr val="6FA8D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Exo"/>
                <a:ea typeface="Exo"/>
                <a:cs typeface="Exo"/>
                <a:sym typeface="Exo"/>
              </a:rPr>
              <a:t>Sign Up</a:t>
            </a:r>
            <a:endParaRPr>
              <a:solidFill>
                <a:schemeClr val="lt1"/>
              </a:solidFill>
              <a:latin typeface="Exo"/>
              <a:ea typeface="Exo"/>
              <a:cs typeface="Exo"/>
              <a:sym typeface="Exo"/>
            </a:endParaRPr>
          </a:p>
        </p:txBody>
      </p:sp>
      <p:sp>
        <p:nvSpPr>
          <p:cNvPr id="216" name="Google Shape;216;p26"/>
          <p:cNvSpPr/>
          <p:nvPr/>
        </p:nvSpPr>
        <p:spPr>
          <a:xfrm>
            <a:off x="7846750" y="1636400"/>
            <a:ext cx="833100" cy="465600"/>
          </a:xfrm>
          <a:prstGeom prst="rect">
            <a:avLst/>
          </a:prstGeom>
          <a:solidFill>
            <a:srgbClr val="6AA84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Exo"/>
                <a:ea typeface="Exo"/>
                <a:cs typeface="Exo"/>
                <a:sym typeface="Exo"/>
              </a:rPr>
              <a:t>Sign In</a:t>
            </a:r>
            <a:endParaRPr>
              <a:solidFill>
                <a:schemeClr val="lt1"/>
              </a:solidFill>
              <a:latin typeface="Exo"/>
              <a:ea typeface="Exo"/>
              <a:cs typeface="Exo"/>
              <a:sym typeface="Exo"/>
            </a:endParaRPr>
          </a:p>
        </p:txBody>
      </p:sp>
      <p:sp>
        <p:nvSpPr>
          <p:cNvPr id="217" name="Google Shape;217;p26"/>
          <p:cNvSpPr txBox="1"/>
          <p:nvPr/>
        </p:nvSpPr>
        <p:spPr>
          <a:xfrm>
            <a:off x="518700" y="435800"/>
            <a:ext cx="45456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300">
                <a:latin typeface="Exo"/>
                <a:ea typeface="Exo"/>
                <a:cs typeface="Exo"/>
                <a:sym typeface="Exo"/>
              </a:rPr>
              <a:t>Money LAWNdering</a:t>
            </a:r>
            <a:endParaRPr sz="3300">
              <a:latin typeface="Exo"/>
              <a:ea typeface="Exo"/>
              <a:cs typeface="Exo"/>
              <a:sym typeface="Exo"/>
            </a:endParaRPr>
          </a:p>
          <a:p>
            <a:pPr indent="0" lvl="0" marL="0" rtl="0" algn="ctr">
              <a:spcBef>
                <a:spcPts val="0"/>
              </a:spcBef>
              <a:spcAft>
                <a:spcPts val="0"/>
              </a:spcAft>
              <a:buNone/>
            </a:pPr>
            <a:r>
              <a:t/>
            </a:r>
            <a:endParaRPr sz="33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6C8F6"/>
        </a:solidFill>
      </p:bgPr>
    </p:bg>
    <p:spTree>
      <p:nvGrpSpPr>
        <p:cNvPr id="221" name="Shape 221"/>
        <p:cNvGrpSpPr/>
        <p:nvPr/>
      </p:nvGrpSpPr>
      <p:grpSpPr>
        <a:xfrm>
          <a:off x="0" y="0"/>
          <a:ext cx="0" cy="0"/>
          <a:chOff x="0" y="0"/>
          <a:chExt cx="0" cy="0"/>
        </a:xfrm>
      </p:grpSpPr>
      <p:pic>
        <p:nvPicPr>
          <p:cNvPr id="222" name="Google Shape;222;p27"/>
          <p:cNvPicPr preferRelativeResize="0"/>
          <p:nvPr/>
        </p:nvPicPr>
        <p:blipFill>
          <a:blip r:embed="rId3">
            <a:alphaModFix/>
          </a:blip>
          <a:stretch>
            <a:fillRect/>
          </a:stretch>
        </p:blipFill>
        <p:spPr>
          <a:xfrm>
            <a:off x="-32800" y="2089850"/>
            <a:ext cx="9176801" cy="3091800"/>
          </a:xfrm>
          <a:prstGeom prst="rect">
            <a:avLst/>
          </a:prstGeom>
          <a:noFill/>
          <a:ln>
            <a:noFill/>
          </a:ln>
        </p:spPr>
      </p:pic>
      <p:sp>
        <p:nvSpPr>
          <p:cNvPr id="223" name="Google Shape;223;p27"/>
          <p:cNvSpPr/>
          <p:nvPr/>
        </p:nvSpPr>
        <p:spPr>
          <a:xfrm>
            <a:off x="4926225" y="360750"/>
            <a:ext cx="4029300" cy="4276800"/>
          </a:xfrm>
          <a:prstGeom prst="roundRect">
            <a:avLst>
              <a:gd fmla="val 16667" name="adj"/>
            </a:avLst>
          </a:prstGeom>
          <a:solidFill>
            <a:srgbClr val="D9D9D9">
              <a:alpha val="74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7"/>
          <p:cNvSpPr/>
          <p:nvPr/>
        </p:nvSpPr>
        <p:spPr>
          <a:xfrm>
            <a:off x="7000475" y="557550"/>
            <a:ext cx="1638600" cy="4656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latin typeface="Exo"/>
                <a:ea typeface="Exo"/>
                <a:cs typeface="Exo"/>
                <a:sym typeface="Exo"/>
              </a:rPr>
              <a:t>Username</a:t>
            </a:r>
            <a:endParaRPr>
              <a:solidFill>
                <a:schemeClr val="accent3"/>
              </a:solidFill>
              <a:latin typeface="Exo"/>
              <a:ea typeface="Exo"/>
              <a:cs typeface="Exo"/>
              <a:sym typeface="Exo"/>
            </a:endParaRPr>
          </a:p>
        </p:txBody>
      </p:sp>
      <p:sp>
        <p:nvSpPr>
          <p:cNvPr id="225" name="Google Shape;225;p27"/>
          <p:cNvSpPr/>
          <p:nvPr/>
        </p:nvSpPr>
        <p:spPr>
          <a:xfrm>
            <a:off x="7000600" y="4078950"/>
            <a:ext cx="1389000" cy="465600"/>
          </a:xfrm>
          <a:prstGeom prst="rect">
            <a:avLst/>
          </a:prstGeom>
          <a:solidFill>
            <a:srgbClr val="6FA8D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Exo"/>
                <a:ea typeface="Exo"/>
                <a:cs typeface="Exo"/>
                <a:sym typeface="Exo"/>
              </a:rPr>
              <a:t>Sign Up</a:t>
            </a:r>
            <a:endParaRPr sz="1300">
              <a:solidFill>
                <a:schemeClr val="lt1"/>
              </a:solidFill>
              <a:latin typeface="Exo"/>
              <a:ea typeface="Exo"/>
              <a:cs typeface="Exo"/>
              <a:sym typeface="Exo"/>
            </a:endParaRPr>
          </a:p>
        </p:txBody>
      </p:sp>
      <p:sp>
        <p:nvSpPr>
          <p:cNvPr id="226" name="Google Shape;226;p27"/>
          <p:cNvSpPr txBox="1"/>
          <p:nvPr/>
        </p:nvSpPr>
        <p:spPr>
          <a:xfrm>
            <a:off x="263250" y="440700"/>
            <a:ext cx="4545600" cy="220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300">
                <a:latin typeface="Exo"/>
                <a:ea typeface="Exo"/>
                <a:cs typeface="Exo"/>
                <a:sym typeface="Exo"/>
              </a:rPr>
              <a:t>Alright, let’s get you signed up!</a:t>
            </a:r>
            <a:endParaRPr sz="3300">
              <a:latin typeface="Exo"/>
              <a:ea typeface="Exo"/>
              <a:cs typeface="Exo"/>
              <a:sym typeface="Exo"/>
            </a:endParaRPr>
          </a:p>
          <a:p>
            <a:pPr indent="0" lvl="0" marL="0" rtl="0" algn="ctr">
              <a:spcBef>
                <a:spcPts val="0"/>
              </a:spcBef>
              <a:spcAft>
                <a:spcPts val="0"/>
              </a:spcAft>
              <a:buNone/>
            </a:pPr>
            <a:r>
              <a:rPr lang="en" sz="1600">
                <a:latin typeface="Exo"/>
                <a:ea typeface="Exo"/>
                <a:cs typeface="Exo"/>
                <a:sym typeface="Exo"/>
              </a:rPr>
              <a:t>Remember to provide accurate information </a:t>
            </a:r>
            <a:endParaRPr sz="1600">
              <a:latin typeface="Exo"/>
              <a:ea typeface="Exo"/>
              <a:cs typeface="Exo"/>
              <a:sym typeface="Exo"/>
            </a:endParaRPr>
          </a:p>
          <a:p>
            <a:pPr indent="0" lvl="0" marL="0" rtl="0" algn="ctr">
              <a:spcBef>
                <a:spcPts val="0"/>
              </a:spcBef>
              <a:spcAft>
                <a:spcPts val="0"/>
              </a:spcAft>
              <a:buNone/>
            </a:pPr>
            <a:r>
              <a:rPr lang="en" sz="1600">
                <a:latin typeface="Exo"/>
                <a:ea typeface="Exo"/>
                <a:cs typeface="Exo"/>
                <a:sym typeface="Exo"/>
              </a:rPr>
              <a:t>so you can get the most out of this service!</a:t>
            </a:r>
            <a:endParaRPr sz="1600">
              <a:latin typeface="Exo"/>
              <a:ea typeface="Exo"/>
              <a:cs typeface="Exo"/>
              <a:sym typeface="Exo"/>
            </a:endParaRPr>
          </a:p>
          <a:p>
            <a:pPr indent="0" lvl="0" marL="0" rtl="0" algn="ctr">
              <a:spcBef>
                <a:spcPts val="0"/>
              </a:spcBef>
              <a:spcAft>
                <a:spcPts val="0"/>
              </a:spcAft>
              <a:buNone/>
            </a:pPr>
            <a:r>
              <a:t/>
            </a:r>
            <a:endParaRPr sz="3300"/>
          </a:p>
        </p:txBody>
      </p:sp>
      <p:sp>
        <p:nvSpPr>
          <p:cNvPr id="227" name="Google Shape;227;p27"/>
          <p:cNvSpPr/>
          <p:nvPr/>
        </p:nvSpPr>
        <p:spPr>
          <a:xfrm>
            <a:off x="7000600" y="1731338"/>
            <a:ext cx="1638600" cy="4656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3"/>
                </a:solidFill>
                <a:latin typeface="Exo"/>
                <a:ea typeface="Exo"/>
                <a:cs typeface="Exo"/>
                <a:sym typeface="Exo"/>
              </a:rPr>
              <a:t>Confirm Email</a:t>
            </a:r>
            <a:endParaRPr sz="1300">
              <a:solidFill>
                <a:schemeClr val="accent3"/>
              </a:solidFill>
              <a:latin typeface="Exo"/>
              <a:ea typeface="Exo"/>
              <a:cs typeface="Exo"/>
              <a:sym typeface="Exo"/>
            </a:endParaRPr>
          </a:p>
        </p:txBody>
      </p:sp>
      <p:sp>
        <p:nvSpPr>
          <p:cNvPr id="228" name="Google Shape;228;p27"/>
          <p:cNvSpPr/>
          <p:nvPr/>
        </p:nvSpPr>
        <p:spPr>
          <a:xfrm>
            <a:off x="5262350" y="1144450"/>
            <a:ext cx="1638600" cy="4656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3"/>
                </a:solidFill>
                <a:latin typeface="Exo"/>
                <a:ea typeface="Exo"/>
                <a:cs typeface="Exo"/>
                <a:sym typeface="Exo"/>
              </a:rPr>
              <a:t>Password</a:t>
            </a:r>
            <a:endParaRPr sz="1300">
              <a:solidFill>
                <a:schemeClr val="accent3"/>
              </a:solidFill>
              <a:latin typeface="Exo"/>
              <a:ea typeface="Exo"/>
              <a:cs typeface="Exo"/>
              <a:sym typeface="Exo"/>
            </a:endParaRPr>
          </a:p>
        </p:txBody>
      </p:sp>
      <p:sp>
        <p:nvSpPr>
          <p:cNvPr id="229" name="Google Shape;229;p27"/>
          <p:cNvSpPr/>
          <p:nvPr/>
        </p:nvSpPr>
        <p:spPr>
          <a:xfrm>
            <a:off x="5255275" y="1731338"/>
            <a:ext cx="1653000" cy="4656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3"/>
                </a:solidFill>
                <a:latin typeface="Exo"/>
                <a:ea typeface="Exo"/>
                <a:cs typeface="Exo"/>
                <a:sym typeface="Exo"/>
              </a:rPr>
              <a:t>Confirm Password</a:t>
            </a:r>
            <a:endParaRPr sz="1300">
              <a:solidFill>
                <a:schemeClr val="accent3"/>
              </a:solidFill>
              <a:latin typeface="Exo"/>
              <a:ea typeface="Exo"/>
              <a:cs typeface="Exo"/>
              <a:sym typeface="Exo"/>
            </a:endParaRPr>
          </a:p>
        </p:txBody>
      </p:sp>
      <p:sp>
        <p:nvSpPr>
          <p:cNvPr id="230" name="Google Shape;230;p27"/>
          <p:cNvSpPr/>
          <p:nvPr/>
        </p:nvSpPr>
        <p:spPr>
          <a:xfrm>
            <a:off x="5262475" y="2318250"/>
            <a:ext cx="1638600" cy="4656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3"/>
                </a:solidFill>
                <a:latin typeface="Exo"/>
                <a:ea typeface="Exo"/>
                <a:cs typeface="Exo"/>
                <a:sym typeface="Exo"/>
              </a:rPr>
              <a:t>Street Address</a:t>
            </a:r>
            <a:endParaRPr sz="1300">
              <a:solidFill>
                <a:schemeClr val="accent3"/>
              </a:solidFill>
              <a:latin typeface="Exo"/>
              <a:ea typeface="Exo"/>
              <a:cs typeface="Exo"/>
              <a:sym typeface="Exo"/>
            </a:endParaRPr>
          </a:p>
        </p:txBody>
      </p:sp>
      <p:sp>
        <p:nvSpPr>
          <p:cNvPr id="231" name="Google Shape;231;p27"/>
          <p:cNvSpPr/>
          <p:nvPr/>
        </p:nvSpPr>
        <p:spPr>
          <a:xfrm>
            <a:off x="5262350" y="557550"/>
            <a:ext cx="1638600" cy="4656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latin typeface="Exo"/>
                <a:ea typeface="Exo"/>
                <a:cs typeface="Exo"/>
                <a:sym typeface="Exo"/>
              </a:rPr>
              <a:t>Username</a:t>
            </a:r>
            <a:endParaRPr>
              <a:solidFill>
                <a:schemeClr val="accent3"/>
              </a:solidFill>
              <a:latin typeface="Exo"/>
              <a:ea typeface="Exo"/>
              <a:cs typeface="Exo"/>
              <a:sym typeface="Exo"/>
            </a:endParaRPr>
          </a:p>
        </p:txBody>
      </p:sp>
      <p:sp>
        <p:nvSpPr>
          <p:cNvPr id="232" name="Google Shape;232;p27"/>
          <p:cNvSpPr/>
          <p:nvPr/>
        </p:nvSpPr>
        <p:spPr>
          <a:xfrm>
            <a:off x="7000475" y="2318250"/>
            <a:ext cx="1638600" cy="4656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3"/>
                </a:solidFill>
                <a:latin typeface="Exo"/>
                <a:ea typeface="Exo"/>
                <a:cs typeface="Exo"/>
                <a:sym typeface="Exo"/>
              </a:rPr>
              <a:t>City, State</a:t>
            </a:r>
            <a:endParaRPr sz="1300">
              <a:solidFill>
                <a:schemeClr val="accent3"/>
              </a:solidFill>
              <a:latin typeface="Exo"/>
              <a:ea typeface="Exo"/>
              <a:cs typeface="Exo"/>
              <a:sym typeface="Exo"/>
            </a:endParaRPr>
          </a:p>
        </p:txBody>
      </p:sp>
      <p:sp>
        <p:nvSpPr>
          <p:cNvPr id="233" name="Google Shape;233;p27"/>
          <p:cNvSpPr/>
          <p:nvPr/>
        </p:nvSpPr>
        <p:spPr>
          <a:xfrm>
            <a:off x="7000600" y="557550"/>
            <a:ext cx="1638600" cy="4656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3"/>
                </a:solidFill>
                <a:latin typeface="Exo"/>
                <a:ea typeface="Exo"/>
                <a:cs typeface="Exo"/>
                <a:sym typeface="Exo"/>
              </a:rPr>
              <a:t>Phone Number</a:t>
            </a:r>
            <a:endParaRPr sz="1300">
              <a:solidFill>
                <a:schemeClr val="accent3"/>
              </a:solidFill>
              <a:latin typeface="Exo"/>
              <a:ea typeface="Exo"/>
              <a:cs typeface="Exo"/>
              <a:sym typeface="Exo"/>
            </a:endParaRPr>
          </a:p>
        </p:txBody>
      </p:sp>
      <p:sp>
        <p:nvSpPr>
          <p:cNvPr id="234" name="Google Shape;234;p27"/>
          <p:cNvSpPr/>
          <p:nvPr/>
        </p:nvSpPr>
        <p:spPr>
          <a:xfrm>
            <a:off x="7000600" y="1144450"/>
            <a:ext cx="1638600" cy="4656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3"/>
                </a:solidFill>
                <a:latin typeface="Exo"/>
                <a:ea typeface="Exo"/>
                <a:cs typeface="Exo"/>
                <a:sym typeface="Exo"/>
              </a:rPr>
              <a:t>Email</a:t>
            </a:r>
            <a:endParaRPr sz="1300">
              <a:solidFill>
                <a:schemeClr val="accent3"/>
              </a:solidFill>
              <a:latin typeface="Exo"/>
              <a:ea typeface="Exo"/>
              <a:cs typeface="Exo"/>
              <a:sym typeface="Exo"/>
            </a:endParaRPr>
          </a:p>
        </p:txBody>
      </p:sp>
      <p:sp>
        <p:nvSpPr>
          <p:cNvPr id="235" name="Google Shape;235;p27"/>
          <p:cNvSpPr/>
          <p:nvPr/>
        </p:nvSpPr>
        <p:spPr>
          <a:xfrm>
            <a:off x="5262475" y="557550"/>
            <a:ext cx="1638600" cy="4656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3"/>
                </a:solidFill>
                <a:latin typeface="Exo"/>
                <a:ea typeface="Exo"/>
                <a:cs typeface="Exo"/>
                <a:sym typeface="Exo"/>
              </a:rPr>
              <a:t>Username</a:t>
            </a:r>
            <a:endParaRPr sz="1300">
              <a:solidFill>
                <a:schemeClr val="accent3"/>
              </a:solidFill>
              <a:latin typeface="Exo"/>
              <a:ea typeface="Exo"/>
              <a:cs typeface="Exo"/>
              <a:sym typeface="Exo"/>
            </a:endParaRPr>
          </a:p>
        </p:txBody>
      </p:sp>
      <p:sp>
        <p:nvSpPr>
          <p:cNvPr id="236" name="Google Shape;236;p27"/>
          <p:cNvSpPr/>
          <p:nvPr/>
        </p:nvSpPr>
        <p:spPr>
          <a:xfrm>
            <a:off x="7000475" y="2905150"/>
            <a:ext cx="1638600" cy="4656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accent3"/>
                </a:solidFill>
                <a:latin typeface="Exo"/>
                <a:ea typeface="Exo"/>
                <a:cs typeface="Exo"/>
                <a:sym typeface="Exo"/>
              </a:rPr>
              <a:t>Bank (Yes or No)</a:t>
            </a:r>
            <a:endParaRPr sz="1300">
              <a:solidFill>
                <a:schemeClr val="accent3"/>
              </a:solidFill>
              <a:latin typeface="Exo"/>
              <a:ea typeface="Exo"/>
              <a:cs typeface="Exo"/>
              <a:sym typeface="Exo"/>
            </a:endParaRPr>
          </a:p>
        </p:txBody>
      </p:sp>
      <p:sp>
        <p:nvSpPr>
          <p:cNvPr id="237" name="Google Shape;237;p27"/>
          <p:cNvSpPr/>
          <p:nvPr/>
        </p:nvSpPr>
        <p:spPr>
          <a:xfrm>
            <a:off x="7000475" y="3492050"/>
            <a:ext cx="1638600" cy="4656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Exo"/>
                <a:ea typeface="Exo"/>
                <a:cs typeface="Exo"/>
                <a:sym typeface="Exo"/>
              </a:rPr>
              <a:t>I want to do yard work</a:t>
            </a:r>
            <a:endParaRPr sz="1100">
              <a:solidFill>
                <a:schemeClr val="dk1"/>
              </a:solidFill>
              <a:latin typeface="Exo"/>
              <a:ea typeface="Exo"/>
              <a:cs typeface="Exo"/>
              <a:sym typeface="Exo"/>
            </a:endParaRPr>
          </a:p>
        </p:txBody>
      </p:sp>
      <p:sp>
        <p:nvSpPr>
          <p:cNvPr id="238" name="Google Shape;238;p27"/>
          <p:cNvSpPr/>
          <p:nvPr/>
        </p:nvSpPr>
        <p:spPr>
          <a:xfrm>
            <a:off x="5262350" y="2905150"/>
            <a:ext cx="1638600" cy="4656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3"/>
                </a:solidFill>
                <a:latin typeface="Exo"/>
                <a:ea typeface="Exo"/>
                <a:cs typeface="Exo"/>
                <a:sym typeface="Exo"/>
              </a:rPr>
              <a:t>Zip Code</a:t>
            </a:r>
            <a:endParaRPr sz="1300">
              <a:solidFill>
                <a:schemeClr val="accent3"/>
              </a:solidFill>
              <a:latin typeface="Exo"/>
              <a:ea typeface="Exo"/>
              <a:cs typeface="Exo"/>
              <a:sym typeface="Exo"/>
            </a:endParaRPr>
          </a:p>
        </p:txBody>
      </p:sp>
      <p:sp>
        <p:nvSpPr>
          <p:cNvPr id="239" name="Google Shape;239;p27"/>
          <p:cNvSpPr/>
          <p:nvPr/>
        </p:nvSpPr>
        <p:spPr>
          <a:xfrm>
            <a:off x="5262350" y="3492050"/>
            <a:ext cx="1638600" cy="4656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Exo"/>
                <a:ea typeface="Exo"/>
                <a:cs typeface="Exo"/>
                <a:sym typeface="Exo"/>
              </a:rPr>
              <a:t>I want yard work done</a:t>
            </a:r>
            <a:endParaRPr sz="1100">
              <a:solidFill>
                <a:schemeClr val="dk1"/>
              </a:solidFill>
              <a:latin typeface="Exo"/>
              <a:ea typeface="Exo"/>
              <a:cs typeface="Exo"/>
              <a:sym typeface="Exo"/>
            </a:endParaRPr>
          </a:p>
        </p:txBody>
      </p:sp>
      <p:sp>
        <p:nvSpPr>
          <p:cNvPr id="240" name="Google Shape;240;p27"/>
          <p:cNvSpPr txBox="1"/>
          <p:nvPr/>
        </p:nvSpPr>
        <p:spPr>
          <a:xfrm>
            <a:off x="5450975" y="4066925"/>
            <a:ext cx="1423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By clicking Sign Up, you agree to nothing.</a:t>
            </a:r>
            <a:endParaRPr sz="1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28"/>
          <p:cNvPicPr preferRelativeResize="0"/>
          <p:nvPr/>
        </p:nvPicPr>
        <p:blipFill>
          <a:blip r:embed="rId3">
            <a:alphaModFix/>
          </a:blip>
          <a:stretch>
            <a:fillRect/>
          </a:stretch>
        </p:blipFill>
        <p:spPr>
          <a:xfrm>
            <a:off x="3162100" y="726775"/>
            <a:ext cx="2680050" cy="3431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29"/>
          <p:cNvPicPr preferRelativeResize="0"/>
          <p:nvPr/>
        </p:nvPicPr>
        <p:blipFill>
          <a:blip r:embed="rId3">
            <a:alphaModFix/>
          </a:blip>
          <a:stretch>
            <a:fillRect/>
          </a:stretch>
        </p:blipFill>
        <p:spPr>
          <a:xfrm>
            <a:off x="489350" y="465725"/>
            <a:ext cx="3829925" cy="4195700"/>
          </a:xfrm>
          <a:prstGeom prst="rect">
            <a:avLst/>
          </a:prstGeom>
          <a:noFill/>
          <a:ln>
            <a:noFill/>
          </a:ln>
        </p:spPr>
      </p:pic>
      <p:sp>
        <p:nvSpPr>
          <p:cNvPr id="251" name="Google Shape;251;p29"/>
          <p:cNvSpPr txBox="1"/>
          <p:nvPr/>
        </p:nvSpPr>
        <p:spPr>
          <a:xfrm>
            <a:off x="4931950" y="704575"/>
            <a:ext cx="3323700" cy="3063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1100"/>
              <a:t>Entry Conditions:</a:t>
            </a:r>
            <a:endParaRPr sz="1100"/>
          </a:p>
          <a:p>
            <a:pPr indent="0" lvl="0" marL="914400" rtl="0" algn="l">
              <a:spcBef>
                <a:spcPts val="0"/>
              </a:spcBef>
              <a:spcAft>
                <a:spcPts val="0"/>
              </a:spcAft>
              <a:buNone/>
            </a:pPr>
            <a:r>
              <a:rPr lang="en" sz="1100"/>
              <a:t>User wants to create an account</a:t>
            </a:r>
            <a:endParaRPr sz="1100"/>
          </a:p>
          <a:p>
            <a:pPr indent="0" lvl="0" marL="457200" rtl="0" algn="l">
              <a:spcBef>
                <a:spcPts val="0"/>
              </a:spcBef>
              <a:spcAft>
                <a:spcPts val="0"/>
              </a:spcAft>
              <a:buNone/>
            </a:pPr>
            <a:r>
              <a:rPr lang="en" sz="1100"/>
              <a:t>Exit Conditions:</a:t>
            </a:r>
            <a:endParaRPr sz="1100"/>
          </a:p>
          <a:p>
            <a:pPr indent="0" lvl="0" marL="914400" rtl="0" algn="l">
              <a:spcBef>
                <a:spcPts val="0"/>
              </a:spcBef>
              <a:spcAft>
                <a:spcPts val="0"/>
              </a:spcAft>
              <a:buNone/>
            </a:pPr>
            <a:r>
              <a:rPr lang="en" sz="1100"/>
              <a:t>Account is created</a:t>
            </a:r>
            <a:endParaRPr sz="1100"/>
          </a:p>
          <a:p>
            <a:pPr indent="0" lvl="0" marL="914400" rtl="0" algn="l">
              <a:spcBef>
                <a:spcPts val="0"/>
              </a:spcBef>
              <a:spcAft>
                <a:spcPts val="0"/>
              </a:spcAft>
              <a:buNone/>
            </a:pPr>
            <a:r>
              <a:rPr lang="en" sz="1100"/>
              <a:t>User rejects terms and account is not created</a:t>
            </a:r>
            <a:endParaRPr sz="1100"/>
          </a:p>
          <a:p>
            <a:pPr indent="0" lvl="0" marL="457200" rtl="0" algn="l">
              <a:spcBef>
                <a:spcPts val="0"/>
              </a:spcBef>
              <a:spcAft>
                <a:spcPts val="0"/>
              </a:spcAft>
              <a:buNone/>
            </a:pPr>
            <a:r>
              <a:rPr lang="en" sz="1100"/>
              <a:t>Event Flow:</a:t>
            </a:r>
            <a:endParaRPr sz="1100"/>
          </a:p>
          <a:p>
            <a:pPr indent="-298450" lvl="1" marL="914400" rtl="0" algn="l">
              <a:spcBef>
                <a:spcPts val="0"/>
              </a:spcBef>
              <a:spcAft>
                <a:spcPts val="0"/>
              </a:spcAft>
              <a:buSzPts val="1100"/>
              <a:buAutoNum type="alphaLcPeriod"/>
            </a:pPr>
            <a:r>
              <a:rPr lang="en" sz="1100"/>
              <a:t>User requests to create account </a:t>
            </a:r>
            <a:endParaRPr sz="1100"/>
          </a:p>
          <a:p>
            <a:pPr indent="-298450" lvl="1" marL="914400" rtl="0" algn="l">
              <a:spcBef>
                <a:spcPts val="0"/>
              </a:spcBef>
              <a:spcAft>
                <a:spcPts val="0"/>
              </a:spcAft>
              <a:buSzPts val="1100"/>
              <a:buAutoNum type="alphaLcPeriod"/>
            </a:pPr>
            <a:r>
              <a:rPr lang="en" sz="1100"/>
              <a:t>System requests Username, password, email address, phone number, address, and account type</a:t>
            </a:r>
            <a:endParaRPr sz="1100"/>
          </a:p>
          <a:p>
            <a:pPr indent="-298450" lvl="1" marL="914400" rtl="0" algn="l">
              <a:spcBef>
                <a:spcPts val="0"/>
              </a:spcBef>
              <a:spcAft>
                <a:spcPts val="0"/>
              </a:spcAft>
              <a:buSzPts val="1100"/>
              <a:buAutoNum type="alphaLcPeriod"/>
            </a:pPr>
            <a:r>
              <a:rPr lang="en" sz="1100"/>
              <a:t>System displays terms and conditions</a:t>
            </a:r>
            <a:endParaRPr sz="1100"/>
          </a:p>
          <a:p>
            <a:pPr indent="-298450" lvl="2" marL="1371600" rtl="0" algn="l">
              <a:spcBef>
                <a:spcPts val="0"/>
              </a:spcBef>
              <a:spcAft>
                <a:spcPts val="0"/>
              </a:spcAft>
              <a:buSzPts val="1100"/>
              <a:buAutoNum type="romanLcPeriod"/>
            </a:pPr>
            <a:r>
              <a:rPr lang="en" sz="1100"/>
              <a:t>If User accepts, account is created</a:t>
            </a:r>
            <a:endParaRPr sz="1100"/>
          </a:p>
          <a:p>
            <a:pPr indent="-298450" lvl="2" marL="1371600" rtl="0" algn="l">
              <a:spcBef>
                <a:spcPts val="0"/>
              </a:spcBef>
              <a:spcAft>
                <a:spcPts val="0"/>
              </a:spcAft>
              <a:buSzPts val="1100"/>
              <a:buAutoNum type="romanLcPeriod"/>
            </a:pPr>
            <a:r>
              <a:rPr lang="en" sz="1100"/>
              <a:t>If User declines, account is not created</a:t>
            </a:r>
            <a:endParaRPr>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User-Authentication Testing</a:t>
            </a:r>
            <a:endParaRPr/>
          </a:p>
        </p:txBody>
      </p:sp>
      <p:sp>
        <p:nvSpPr>
          <p:cNvPr id="257" name="Google Shape;257;p30"/>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Two unit test classes for user-authentication</a:t>
            </a:r>
            <a:endParaRPr/>
          </a:p>
          <a:p>
            <a:pPr indent="-311150" lvl="0" marL="457200" rtl="0" algn="l">
              <a:spcBef>
                <a:spcPts val="0"/>
              </a:spcBef>
              <a:spcAft>
                <a:spcPts val="0"/>
              </a:spcAft>
              <a:buSzPts val="1300"/>
              <a:buChar char="●"/>
            </a:pPr>
            <a:r>
              <a:rPr lang="en"/>
              <a:t>Can be run by using “python manage.py test”</a:t>
            </a:r>
            <a:endParaRPr/>
          </a:p>
          <a:p>
            <a:pPr indent="-311150" lvl="0" marL="457200" rtl="0" algn="l">
              <a:spcBef>
                <a:spcPts val="0"/>
              </a:spcBef>
              <a:spcAft>
                <a:spcPts val="0"/>
              </a:spcAft>
              <a:buSzPts val="1300"/>
              <a:buChar char="●"/>
            </a:pPr>
            <a:r>
              <a:rPr lang="en"/>
              <a:t>SignInTest</a:t>
            </a:r>
            <a:endParaRPr/>
          </a:p>
          <a:p>
            <a:pPr indent="-298450" lvl="1" marL="914400" rtl="0" algn="l">
              <a:spcBef>
                <a:spcPts val="0"/>
              </a:spcBef>
              <a:spcAft>
                <a:spcPts val="0"/>
              </a:spcAft>
              <a:buSzPts val="1100"/>
              <a:buChar char="○"/>
            </a:pPr>
            <a:r>
              <a:rPr lang="en"/>
              <a:t>testAcceptValidUser - Tests if  a valid customer/worker can login</a:t>
            </a:r>
            <a:endParaRPr/>
          </a:p>
          <a:p>
            <a:pPr indent="-298450" lvl="1" marL="914400" rtl="0" algn="l">
              <a:spcBef>
                <a:spcPts val="0"/>
              </a:spcBef>
              <a:spcAft>
                <a:spcPts val="0"/>
              </a:spcAft>
              <a:buSzPts val="1100"/>
              <a:buChar char="○"/>
            </a:pPr>
            <a:r>
              <a:rPr lang="en"/>
              <a:t>testAcceptValidAdmin - Tests if  a valid admin can login and gets redirected to admin page</a:t>
            </a:r>
            <a:endParaRPr/>
          </a:p>
          <a:p>
            <a:pPr indent="-298450" lvl="1" marL="914400" rtl="0" algn="l">
              <a:spcBef>
                <a:spcPts val="0"/>
              </a:spcBef>
              <a:spcAft>
                <a:spcPts val="0"/>
              </a:spcAft>
              <a:buSzPts val="1100"/>
              <a:buChar char="○"/>
            </a:pPr>
            <a:r>
              <a:rPr lang="en"/>
              <a:t>testDenyUnauthorizedUser - Tests if invalid users are rejected</a:t>
            </a:r>
            <a:endParaRPr/>
          </a:p>
          <a:p>
            <a:pPr indent="-311150" lvl="0" marL="457200" rtl="0" algn="l">
              <a:spcBef>
                <a:spcPts val="0"/>
              </a:spcBef>
              <a:spcAft>
                <a:spcPts val="0"/>
              </a:spcAft>
              <a:buSzPts val="1300"/>
              <a:buChar char="●"/>
            </a:pPr>
            <a:r>
              <a:rPr lang="en"/>
              <a:t>CreateUserTest</a:t>
            </a:r>
            <a:endParaRPr/>
          </a:p>
          <a:p>
            <a:pPr indent="-298450" lvl="1" marL="914400" rtl="0" algn="l">
              <a:spcBef>
                <a:spcPts val="0"/>
              </a:spcBef>
              <a:spcAft>
                <a:spcPts val="0"/>
              </a:spcAft>
              <a:buSzPts val="1100"/>
              <a:buChar char="○"/>
            </a:pPr>
            <a:r>
              <a:rPr lang="en"/>
              <a:t>testCanCreateValidUser - Tests if the signup process can create a new user and redirect to account page</a:t>
            </a:r>
            <a:endParaRPr/>
          </a:p>
          <a:p>
            <a:pPr indent="-298450" lvl="1" marL="914400" rtl="0" algn="l">
              <a:spcBef>
                <a:spcPts val="0"/>
              </a:spcBef>
              <a:spcAft>
                <a:spcPts val="0"/>
              </a:spcAft>
              <a:buSzPts val="1100"/>
              <a:buChar char="○"/>
            </a:pPr>
            <a:r>
              <a:rPr lang="en"/>
              <a:t>testRejectsExistingUser - Tests if  signup will reject the creation of a duplicate account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1"/>
          <p:cNvSpPr txBox="1"/>
          <p:nvPr>
            <p:ph type="title"/>
          </p:nvPr>
        </p:nvSpPr>
        <p:spPr>
          <a:xfrm>
            <a:off x="452375" y="501950"/>
            <a:ext cx="6090900" cy="611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User-Authentication Implementation</a:t>
            </a:r>
            <a:endParaRPr/>
          </a:p>
        </p:txBody>
      </p:sp>
      <p:pic>
        <p:nvPicPr>
          <p:cNvPr id="263" name="Google Shape;263;p31"/>
          <p:cNvPicPr preferRelativeResize="0"/>
          <p:nvPr/>
        </p:nvPicPr>
        <p:blipFill>
          <a:blip r:embed="rId3">
            <a:alphaModFix/>
          </a:blip>
          <a:stretch>
            <a:fillRect/>
          </a:stretch>
        </p:blipFill>
        <p:spPr>
          <a:xfrm>
            <a:off x="452375" y="1342950"/>
            <a:ext cx="3711073" cy="2176275"/>
          </a:xfrm>
          <a:prstGeom prst="rect">
            <a:avLst/>
          </a:prstGeom>
          <a:noFill/>
          <a:ln>
            <a:noFill/>
          </a:ln>
        </p:spPr>
      </p:pic>
      <p:pic>
        <p:nvPicPr>
          <p:cNvPr id="264" name="Google Shape;264;p31"/>
          <p:cNvPicPr preferRelativeResize="0"/>
          <p:nvPr/>
        </p:nvPicPr>
        <p:blipFill>
          <a:blip r:embed="rId4">
            <a:alphaModFix/>
          </a:blip>
          <a:stretch>
            <a:fillRect/>
          </a:stretch>
        </p:blipFill>
        <p:spPr>
          <a:xfrm>
            <a:off x="4468400" y="1338425"/>
            <a:ext cx="3695693" cy="2176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Major Design Decisions</a:t>
            </a:r>
            <a:endParaRPr/>
          </a:p>
        </p:txBody>
      </p:sp>
      <p:sp>
        <p:nvSpPr>
          <p:cNvPr id="135" name="Google Shape;135;p1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Re-use of pages</a:t>
            </a:r>
            <a:endParaRPr/>
          </a:p>
          <a:p>
            <a:pPr indent="-311150" lvl="0" marL="457200" rtl="0" algn="l">
              <a:spcBef>
                <a:spcPts val="0"/>
              </a:spcBef>
              <a:spcAft>
                <a:spcPts val="0"/>
              </a:spcAft>
              <a:buSzPts val="1300"/>
              <a:buChar char="●"/>
            </a:pPr>
            <a:r>
              <a:rPr lang="en"/>
              <a:t>Bootstrap</a:t>
            </a:r>
            <a:endParaRPr/>
          </a:p>
          <a:p>
            <a:pPr indent="-311150" lvl="0" marL="457200" rtl="0" algn="l">
              <a:spcBef>
                <a:spcPts val="0"/>
              </a:spcBef>
              <a:spcAft>
                <a:spcPts val="0"/>
              </a:spcAft>
              <a:buSzPts val="1300"/>
              <a:buChar char="●"/>
            </a:pPr>
            <a:r>
              <a:rPr lang="en"/>
              <a:t>Django</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Worker Features Requirements</a:t>
            </a:r>
            <a:endParaRPr/>
          </a:p>
        </p:txBody>
      </p:sp>
      <p:sp>
        <p:nvSpPr>
          <p:cNvPr id="270" name="Google Shape;270;p32"/>
          <p:cNvSpPr txBox="1"/>
          <p:nvPr>
            <p:ph idx="1" type="body"/>
          </p:nvPr>
        </p:nvSpPr>
        <p:spPr>
          <a:xfrm>
            <a:off x="819150" y="1602325"/>
            <a:ext cx="7434000" cy="2912100"/>
          </a:xfrm>
          <a:prstGeom prst="rect">
            <a:avLst/>
          </a:prstGeom>
        </p:spPr>
        <p:txBody>
          <a:bodyPr anchorCtr="0" anchor="t" bIns="91425" lIns="91425" spcFirstLastPara="1" rIns="91425" wrap="square" tIns="91425">
            <a:normAutofit fontScale="85000" lnSpcReduction="20000"/>
          </a:bodyPr>
          <a:lstStyle/>
          <a:p>
            <a:pPr indent="-293369" lvl="1" marL="914400" rtl="0" algn="l">
              <a:lnSpc>
                <a:spcPct val="150000"/>
              </a:lnSpc>
              <a:spcBef>
                <a:spcPts val="0"/>
              </a:spcBef>
              <a:spcAft>
                <a:spcPts val="0"/>
              </a:spcAft>
              <a:buClr>
                <a:srgbClr val="000000"/>
              </a:buClr>
              <a:buSzPct val="100000"/>
              <a:buFont typeface="Arial"/>
              <a:buAutoNum type="arabicPeriod"/>
            </a:pPr>
            <a:r>
              <a:rPr lang="en" sz="1200">
                <a:solidFill>
                  <a:srgbClr val="000000"/>
                </a:solidFill>
                <a:latin typeface="Arial"/>
                <a:ea typeface="Arial"/>
                <a:cs typeface="Arial"/>
                <a:sym typeface="Arial"/>
              </a:rPr>
              <a:t>All users who elect to use the service as a worker shall have access to all worker features.</a:t>
            </a:r>
            <a:endParaRPr sz="1200">
              <a:solidFill>
                <a:srgbClr val="000000"/>
              </a:solidFill>
              <a:latin typeface="Arial"/>
              <a:ea typeface="Arial"/>
              <a:cs typeface="Arial"/>
              <a:sym typeface="Arial"/>
            </a:endParaRPr>
          </a:p>
          <a:p>
            <a:pPr indent="-293369" lvl="1" marL="914400" rtl="0" algn="l">
              <a:lnSpc>
                <a:spcPct val="150000"/>
              </a:lnSpc>
              <a:spcBef>
                <a:spcPts val="0"/>
              </a:spcBef>
              <a:spcAft>
                <a:spcPts val="0"/>
              </a:spcAft>
              <a:buClr>
                <a:srgbClr val="000000"/>
              </a:buClr>
              <a:buSzPct val="100000"/>
              <a:buFont typeface="Arial"/>
              <a:buAutoNum type="arabicPeriod"/>
            </a:pPr>
            <a:r>
              <a:rPr lang="en" sz="1200">
                <a:solidFill>
                  <a:srgbClr val="000000"/>
                </a:solidFill>
                <a:latin typeface="Arial"/>
                <a:ea typeface="Arial"/>
                <a:cs typeface="Arial"/>
                <a:sym typeface="Arial"/>
              </a:rPr>
              <a:t>The system will allow all workers to view a list of all currently active job listings</a:t>
            </a:r>
            <a:endParaRPr sz="1200">
              <a:solidFill>
                <a:srgbClr val="000000"/>
              </a:solidFill>
              <a:latin typeface="Arial"/>
              <a:ea typeface="Arial"/>
              <a:cs typeface="Arial"/>
              <a:sym typeface="Arial"/>
            </a:endParaRPr>
          </a:p>
          <a:p>
            <a:pPr indent="-293369" lvl="2" marL="1371600" rtl="0" algn="l">
              <a:lnSpc>
                <a:spcPct val="150000"/>
              </a:lnSpc>
              <a:spcBef>
                <a:spcPts val="0"/>
              </a:spcBef>
              <a:spcAft>
                <a:spcPts val="0"/>
              </a:spcAft>
              <a:buClr>
                <a:srgbClr val="000000"/>
              </a:buClr>
              <a:buSzPct val="100000"/>
              <a:buFont typeface="Arial"/>
              <a:buAutoNum type="arabicPeriod"/>
            </a:pPr>
            <a:r>
              <a:rPr lang="en" sz="1200">
                <a:solidFill>
                  <a:srgbClr val="000000"/>
                </a:solidFill>
                <a:latin typeface="Arial"/>
                <a:ea typeface="Arial"/>
                <a:cs typeface="Arial"/>
                <a:sym typeface="Arial"/>
              </a:rPr>
              <a:t>Listings will display the category of work and a price for the job</a:t>
            </a:r>
            <a:endParaRPr sz="1200">
              <a:solidFill>
                <a:srgbClr val="000000"/>
              </a:solidFill>
              <a:latin typeface="Arial"/>
              <a:ea typeface="Arial"/>
              <a:cs typeface="Arial"/>
              <a:sym typeface="Arial"/>
            </a:endParaRPr>
          </a:p>
          <a:p>
            <a:pPr indent="-293369" lvl="1" marL="914400" rtl="0" algn="l">
              <a:lnSpc>
                <a:spcPct val="150000"/>
              </a:lnSpc>
              <a:spcBef>
                <a:spcPts val="0"/>
              </a:spcBef>
              <a:spcAft>
                <a:spcPts val="0"/>
              </a:spcAft>
              <a:buClr>
                <a:srgbClr val="000000"/>
              </a:buClr>
              <a:buSzPct val="100000"/>
              <a:buFont typeface="Arial"/>
              <a:buAutoNum type="arabicPeriod"/>
            </a:pPr>
            <a:r>
              <a:rPr lang="en" sz="1200">
                <a:solidFill>
                  <a:srgbClr val="000000"/>
                </a:solidFill>
                <a:latin typeface="Arial"/>
                <a:ea typeface="Arial"/>
                <a:cs typeface="Arial"/>
                <a:sym typeface="Arial"/>
              </a:rPr>
              <a:t>Workers may select a job listing from the list to view additional information.</a:t>
            </a:r>
            <a:endParaRPr sz="1200">
              <a:solidFill>
                <a:srgbClr val="000000"/>
              </a:solidFill>
              <a:latin typeface="Arial"/>
              <a:ea typeface="Arial"/>
              <a:cs typeface="Arial"/>
              <a:sym typeface="Arial"/>
            </a:endParaRPr>
          </a:p>
          <a:p>
            <a:pPr indent="-293369" lvl="2" marL="1371600" rtl="0" algn="l">
              <a:lnSpc>
                <a:spcPct val="150000"/>
              </a:lnSpc>
              <a:spcBef>
                <a:spcPts val="0"/>
              </a:spcBef>
              <a:spcAft>
                <a:spcPts val="0"/>
              </a:spcAft>
              <a:buClr>
                <a:srgbClr val="000000"/>
              </a:buClr>
              <a:buSzPct val="100000"/>
              <a:buFont typeface="Arial"/>
              <a:buAutoNum type="arabicPeriod"/>
            </a:pPr>
            <a:r>
              <a:rPr lang="en" sz="1200">
                <a:solidFill>
                  <a:srgbClr val="000000"/>
                </a:solidFill>
                <a:latin typeface="Arial"/>
                <a:ea typeface="Arial"/>
                <a:cs typeface="Arial"/>
                <a:sym typeface="Arial"/>
              </a:rPr>
              <a:t>The general location (zip code) of the job, the time range for the job, and the customer’s username and rating are displayed after selecting the listing.</a:t>
            </a:r>
            <a:endParaRPr sz="1200">
              <a:solidFill>
                <a:srgbClr val="000000"/>
              </a:solidFill>
              <a:latin typeface="Arial"/>
              <a:ea typeface="Arial"/>
              <a:cs typeface="Arial"/>
              <a:sym typeface="Arial"/>
            </a:endParaRPr>
          </a:p>
          <a:p>
            <a:pPr indent="-293369" lvl="2" marL="1371600" rtl="0" algn="l">
              <a:lnSpc>
                <a:spcPct val="150000"/>
              </a:lnSpc>
              <a:spcBef>
                <a:spcPts val="0"/>
              </a:spcBef>
              <a:spcAft>
                <a:spcPts val="0"/>
              </a:spcAft>
              <a:buClr>
                <a:srgbClr val="000000"/>
              </a:buClr>
              <a:buSzPct val="100000"/>
              <a:buFont typeface="Arial"/>
              <a:buAutoNum type="arabicPeriod"/>
            </a:pPr>
            <a:r>
              <a:rPr lang="en" sz="1200">
                <a:solidFill>
                  <a:srgbClr val="000000"/>
                </a:solidFill>
                <a:latin typeface="Arial"/>
                <a:ea typeface="Arial"/>
                <a:cs typeface="Arial"/>
                <a:sym typeface="Arial"/>
              </a:rPr>
              <a:t>A worker may accept a job from this view.</a:t>
            </a:r>
            <a:endParaRPr sz="1200">
              <a:solidFill>
                <a:srgbClr val="000000"/>
              </a:solidFill>
              <a:latin typeface="Arial"/>
              <a:ea typeface="Arial"/>
              <a:cs typeface="Arial"/>
              <a:sym typeface="Arial"/>
            </a:endParaRPr>
          </a:p>
          <a:p>
            <a:pPr indent="-293369" lvl="1" marL="914400" rtl="0" algn="l">
              <a:lnSpc>
                <a:spcPct val="150000"/>
              </a:lnSpc>
              <a:spcBef>
                <a:spcPts val="0"/>
              </a:spcBef>
              <a:spcAft>
                <a:spcPts val="0"/>
              </a:spcAft>
              <a:buClr>
                <a:srgbClr val="000000"/>
              </a:buClr>
              <a:buSzPct val="100000"/>
              <a:buFont typeface="Arial"/>
              <a:buAutoNum type="arabicPeriod"/>
            </a:pPr>
            <a:r>
              <a:rPr lang="en" sz="1200">
                <a:solidFill>
                  <a:srgbClr val="000000"/>
                </a:solidFill>
                <a:latin typeface="Arial"/>
                <a:ea typeface="Arial"/>
                <a:cs typeface="Arial"/>
                <a:sym typeface="Arial"/>
              </a:rPr>
              <a:t>When a worker accepts a job and the customer accepts the worker, the worker may view that customer’s contact information to get in touch.</a:t>
            </a:r>
            <a:endParaRPr sz="1200">
              <a:solidFill>
                <a:srgbClr val="000000"/>
              </a:solidFill>
              <a:latin typeface="Arial"/>
              <a:ea typeface="Arial"/>
              <a:cs typeface="Arial"/>
              <a:sym typeface="Arial"/>
            </a:endParaRPr>
          </a:p>
          <a:p>
            <a:pPr indent="-293369" lvl="1" marL="914400" rtl="0" algn="l">
              <a:lnSpc>
                <a:spcPct val="150000"/>
              </a:lnSpc>
              <a:spcBef>
                <a:spcPts val="0"/>
              </a:spcBef>
              <a:spcAft>
                <a:spcPts val="0"/>
              </a:spcAft>
              <a:buClr>
                <a:srgbClr val="000000"/>
              </a:buClr>
              <a:buSzPct val="100000"/>
              <a:buFont typeface="Arial"/>
              <a:buAutoNum type="arabicPeriod"/>
            </a:pPr>
            <a:r>
              <a:rPr lang="en" sz="1200">
                <a:solidFill>
                  <a:srgbClr val="000000"/>
                </a:solidFill>
                <a:latin typeface="Arial"/>
                <a:ea typeface="Arial"/>
                <a:cs typeface="Arial"/>
                <a:sym typeface="Arial"/>
              </a:rPr>
              <a:t>After completing a job, a worker can indicate they have completed the job. At this point, the worker will receive  90% of what the customer posted the job for and a notification allowing them to:</a:t>
            </a:r>
            <a:endParaRPr sz="1200">
              <a:solidFill>
                <a:srgbClr val="000000"/>
              </a:solidFill>
              <a:latin typeface="Arial"/>
              <a:ea typeface="Arial"/>
              <a:cs typeface="Arial"/>
              <a:sym typeface="Arial"/>
            </a:endParaRPr>
          </a:p>
          <a:p>
            <a:pPr indent="-293369" lvl="2" marL="1371600" rtl="0" algn="l">
              <a:lnSpc>
                <a:spcPct val="150000"/>
              </a:lnSpc>
              <a:spcBef>
                <a:spcPts val="0"/>
              </a:spcBef>
              <a:spcAft>
                <a:spcPts val="0"/>
              </a:spcAft>
              <a:buClr>
                <a:srgbClr val="000000"/>
              </a:buClr>
              <a:buSzPct val="100000"/>
              <a:buFont typeface="Arial"/>
              <a:buAutoNum type="arabicPeriod"/>
            </a:pPr>
            <a:r>
              <a:rPr lang="en" sz="1200">
                <a:solidFill>
                  <a:srgbClr val="000000"/>
                </a:solidFill>
                <a:latin typeface="Arial"/>
                <a:ea typeface="Arial"/>
                <a:cs typeface="Arial"/>
                <a:sym typeface="Arial"/>
              </a:rPr>
              <a:t>Assign a star rating to the customer</a:t>
            </a:r>
            <a:endParaRPr sz="1200">
              <a:solidFill>
                <a:srgbClr val="000000"/>
              </a:solidFill>
              <a:latin typeface="Arial"/>
              <a:ea typeface="Arial"/>
              <a:cs typeface="Arial"/>
              <a:sym typeface="Arial"/>
            </a:endParaRPr>
          </a:p>
          <a:p>
            <a:pPr indent="-293369" lvl="2" marL="1371600" rtl="0" algn="l">
              <a:lnSpc>
                <a:spcPct val="150000"/>
              </a:lnSpc>
              <a:spcBef>
                <a:spcPts val="0"/>
              </a:spcBef>
              <a:spcAft>
                <a:spcPts val="0"/>
              </a:spcAft>
              <a:buClr>
                <a:srgbClr val="000000"/>
              </a:buClr>
              <a:buSzPct val="100000"/>
              <a:buFont typeface="Arial"/>
              <a:buAutoNum type="arabicPeriod"/>
            </a:pPr>
            <a:r>
              <a:rPr lang="en" sz="1200">
                <a:solidFill>
                  <a:srgbClr val="000000"/>
                </a:solidFill>
                <a:latin typeface="Arial"/>
                <a:ea typeface="Arial"/>
                <a:cs typeface="Arial"/>
                <a:sym typeface="Arial"/>
              </a:rPr>
              <a:t>Leave a comment about the customer</a:t>
            </a:r>
            <a:endParaRPr sz="1200">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Worker Features Scrum Task</a:t>
            </a:r>
            <a:endParaRPr/>
          </a:p>
        </p:txBody>
      </p:sp>
      <p:sp>
        <p:nvSpPr>
          <p:cNvPr id="276" name="Google Shape;276;p33"/>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Create login activity diagram - Andrew</a:t>
            </a:r>
            <a:endParaRPr/>
          </a:p>
          <a:p>
            <a:pPr indent="-311150" lvl="0" marL="457200" rtl="0" algn="l">
              <a:spcBef>
                <a:spcPts val="0"/>
              </a:spcBef>
              <a:spcAft>
                <a:spcPts val="0"/>
              </a:spcAft>
              <a:buSzPts val="1300"/>
              <a:buChar char="●"/>
            </a:pPr>
            <a:r>
              <a:rPr lang="en"/>
              <a:t>Low fidelity prototypes - Xander</a:t>
            </a:r>
            <a:endParaRPr/>
          </a:p>
          <a:p>
            <a:pPr indent="-311150" lvl="0" marL="457200" rtl="0" algn="l">
              <a:spcBef>
                <a:spcPts val="0"/>
              </a:spcBef>
              <a:spcAft>
                <a:spcPts val="0"/>
              </a:spcAft>
              <a:buSzPts val="1300"/>
              <a:buChar char="●"/>
            </a:pPr>
            <a:r>
              <a:rPr lang="en"/>
              <a:t>High fidelity prototype - Tom</a:t>
            </a:r>
            <a:endParaRPr/>
          </a:p>
          <a:p>
            <a:pPr indent="-311150" lvl="0" marL="457200" rtl="0" algn="l">
              <a:spcBef>
                <a:spcPts val="0"/>
              </a:spcBef>
              <a:spcAft>
                <a:spcPts val="0"/>
              </a:spcAft>
              <a:buSzPts val="1300"/>
              <a:buChar char="●"/>
            </a:pPr>
            <a:r>
              <a:rPr lang="en"/>
              <a:t>Class Diagrams - Sam</a:t>
            </a:r>
            <a:endParaRPr/>
          </a:p>
          <a:p>
            <a:pPr indent="-311150" lvl="0" marL="457200" rtl="0" algn="l">
              <a:spcBef>
                <a:spcPts val="0"/>
              </a:spcBef>
              <a:spcAft>
                <a:spcPts val="0"/>
              </a:spcAft>
              <a:buSzPts val="1300"/>
              <a:buChar char="●"/>
            </a:pPr>
            <a:r>
              <a:rPr lang="en"/>
              <a:t>Activity Diagrams - Sam</a:t>
            </a:r>
            <a:endParaRPr/>
          </a:p>
          <a:p>
            <a:pPr indent="-311150" lvl="0" marL="457200" rtl="0" algn="l">
              <a:spcBef>
                <a:spcPts val="0"/>
              </a:spcBef>
              <a:spcAft>
                <a:spcPts val="0"/>
              </a:spcAft>
              <a:buSzPts val="1300"/>
              <a:buChar char="●"/>
            </a:pPr>
            <a:r>
              <a:rPr lang="en"/>
              <a:t>Create models - Andrew</a:t>
            </a:r>
            <a:endParaRPr/>
          </a:p>
          <a:p>
            <a:pPr indent="-311150" lvl="0" marL="457200" rtl="0" algn="l">
              <a:spcBef>
                <a:spcPts val="0"/>
              </a:spcBef>
              <a:spcAft>
                <a:spcPts val="0"/>
              </a:spcAft>
              <a:buSzPts val="1300"/>
              <a:buChar char="●"/>
            </a:pPr>
            <a:r>
              <a:rPr lang="en"/>
              <a:t>Create CSS styling for site - Xander</a:t>
            </a:r>
            <a:endParaRPr/>
          </a:p>
          <a:p>
            <a:pPr indent="-311150" lvl="0" marL="457200" rtl="0" algn="l">
              <a:spcBef>
                <a:spcPts val="0"/>
              </a:spcBef>
              <a:spcAft>
                <a:spcPts val="0"/>
              </a:spcAft>
              <a:buSzPts val="1300"/>
              <a:buChar char="●"/>
            </a:pPr>
            <a:r>
              <a:rPr lang="en"/>
              <a:t>Create History Page - Tom</a:t>
            </a:r>
            <a:endParaRPr/>
          </a:p>
          <a:p>
            <a:pPr indent="-311150" lvl="0" marL="457200" rtl="0" algn="l">
              <a:spcBef>
                <a:spcPts val="0"/>
              </a:spcBef>
              <a:spcAft>
                <a:spcPts val="0"/>
              </a:spcAft>
              <a:buSzPts val="1300"/>
              <a:buChar char="●"/>
            </a:pPr>
            <a:r>
              <a:rPr lang="en"/>
              <a:t>Create Account page - Xander</a:t>
            </a:r>
            <a:endParaRPr/>
          </a:p>
          <a:p>
            <a:pPr indent="-311150" lvl="0" marL="457200" rtl="0" algn="l">
              <a:spcBef>
                <a:spcPts val="0"/>
              </a:spcBef>
              <a:spcAft>
                <a:spcPts val="0"/>
              </a:spcAft>
              <a:buSzPts val="1300"/>
              <a:buChar char="●"/>
            </a:pPr>
            <a:r>
              <a:rPr lang="en"/>
              <a:t>Create Contact Info - Xander</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4"/>
          <p:cNvSpPr txBox="1"/>
          <p:nvPr>
            <p:ph type="title"/>
          </p:nvPr>
        </p:nvSpPr>
        <p:spPr>
          <a:xfrm>
            <a:off x="819150" y="1774800"/>
            <a:ext cx="7505700" cy="954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rgbClr val="000000"/>
              </a:buClr>
              <a:buSzPct val="26052"/>
              <a:buFont typeface="Arial"/>
              <a:buNone/>
            </a:pPr>
            <a:r>
              <a:rPr lang="en" sz="3800"/>
              <a:t>Worker Features</a:t>
            </a:r>
            <a:r>
              <a:rPr lang="en" sz="3800"/>
              <a:t> Prototypes and Diagrams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6C8F6"/>
        </a:solidFill>
      </p:bgPr>
    </p:bg>
    <p:spTree>
      <p:nvGrpSpPr>
        <p:cNvPr id="285" name="Shape 285"/>
        <p:cNvGrpSpPr/>
        <p:nvPr/>
      </p:nvGrpSpPr>
      <p:grpSpPr>
        <a:xfrm>
          <a:off x="0" y="0"/>
          <a:ext cx="0" cy="0"/>
          <a:chOff x="0" y="0"/>
          <a:chExt cx="0" cy="0"/>
        </a:xfrm>
      </p:grpSpPr>
      <p:pic>
        <p:nvPicPr>
          <p:cNvPr id="286" name="Google Shape;286;p35"/>
          <p:cNvPicPr preferRelativeResize="0"/>
          <p:nvPr/>
        </p:nvPicPr>
        <p:blipFill>
          <a:blip r:embed="rId3">
            <a:alphaModFix/>
          </a:blip>
          <a:stretch>
            <a:fillRect/>
          </a:stretch>
        </p:blipFill>
        <p:spPr>
          <a:xfrm>
            <a:off x="-32800" y="2089850"/>
            <a:ext cx="9176801" cy="3091800"/>
          </a:xfrm>
          <a:prstGeom prst="rect">
            <a:avLst/>
          </a:prstGeom>
          <a:noFill/>
          <a:ln>
            <a:noFill/>
          </a:ln>
        </p:spPr>
      </p:pic>
      <p:sp>
        <p:nvSpPr>
          <p:cNvPr id="287" name="Google Shape;287;p35"/>
          <p:cNvSpPr/>
          <p:nvPr/>
        </p:nvSpPr>
        <p:spPr>
          <a:xfrm rot="10800000">
            <a:off x="0" y="0"/>
            <a:ext cx="1143000" cy="594300"/>
          </a:xfrm>
          <a:prstGeom prst="round2SameRect">
            <a:avLst>
              <a:gd fmla="val 16667" name="adj1"/>
              <a:gd fmla="val 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5"/>
          <p:cNvSpPr/>
          <p:nvPr/>
        </p:nvSpPr>
        <p:spPr>
          <a:xfrm rot="10800000">
            <a:off x="1143000" y="0"/>
            <a:ext cx="1143000" cy="594300"/>
          </a:xfrm>
          <a:prstGeom prst="round2SameRect">
            <a:avLst>
              <a:gd fmla="val 16667" name="adj1"/>
              <a:gd fmla="val 0" name="adj2"/>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5"/>
          <p:cNvSpPr/>
          <p:nvPr/>
        </p:nvSpPr>
        <p:spPr>
          <a:xfrm rot="10800000">
            <a:off x="2286000" y="0"/>
            <a:ext cx="1143000" cy="594300"/>
          </a:xfrm>
          <a:prstGeom prst="round2SameRect">
            <a:avLst>
              <a:gd fmla="val 16667" name="adj1"/>
              <a:gd fmla="val 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5"/>
          <p:cNvSpPr/>
          <p:nvPr/>
        </p:nvSpPr>
        <p:spPr>
          <a:xfrm rot="10800000">
            <a:off x="3429000" y="0"/>
            <a:ext cx="1143000" cy="594300"/>
          </a:xfrm>
          <a:prstGeom prst="round2SameRect">
            <a:avLst>
              <a:gd fmla="val 16667" name="adj1"/>
              <a:gd fmla="val 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5"/>
          <p:cNvSpPr/>
          <p:nvPr/>
        </p:nvSpPr>
        <p:spPr>
          <a:xfrm rot="10800000">
            <a:off x="4572000" y="0"/>
            <a:ext cx="1143000" cy="594300"/>
          </a:xfrm>
          <a:prstGeom prst="round2SameRect">
            <a:avLst>
              <a:gd fmla="val 16667" name="adj1"/>
              <a:gd fmla="val 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5"/>
          <p:cNvSpPr/>
          <p:nvPr/>
        </p:nvSpPr>
        <p:spPr>
          <a:xfrm rot="10800000">
            <a:off x="5715000" y="0"/>
            <a:ext cx="1143000" cy="594300"/>
          </a:xfrm>
          <a:prstGeom prst="round2SameRect">
            <a:avLst>
              <a:gd fmla="val 16667" name="adj1"/>
              <a:gd fmla="val 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5"/>
          <p:cNvSpPr/>
          <p:nvPr/>
        </p:nvSpPr>
        <p:spPr>
          <a:xfrm rot="10800000">
            <a:off x="6858000" y="0"/>
            <a:ext cx="1143000" cy="594300"/>
          </a:xfrm>
          <a:prstGeom prst="round2SameRect">
            <a:avLst>
              <a:gd fmla="val 16667" name="adj1"/>
              <a:gd fmla="val 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5"/>
          <p:cNvSpPr/>
          <p:nvPr/>
        </p:nvSpPr>
        <p:spPr>
          <a:xfrm rot="10800000">
            <a:off x="8001000" y="0"/>
            <a:ext cx="1143000" cy="594300"/>
          </a:xfrm>
          <a:prstGeom prst="round2SameRect">
            <a:avLst>
              <a:gd fmla="val 16667" name="adj1"/>
              <a:gd fmla="val 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5"/>
          <p:cNvSpPr txBox="1"/>
          <p:nvPr/>
        </p:nvSpPr>
        <p:spPr>
          <a:xfrm>
            <a:off x="117150" y="127800"/>
            <a:ext cx="908700" cy="307800"/>
          </a:xfrm>
          <a:prstGeom prst="rect">
            <a:avLst/>
          </a:prstGeom>
          <a:noFill/>
          <a:ln cap="flat" cmpd="sng" w="9525">
            <a:solidFill>
              <a:srgbClr val="D9D9D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Exo"/>
                <a:ea typeface="Exo"/>
                <a:cs typeface="Exo"/>
                <a:sym typeface="Exo"/>
              </a:rPr>
              <a:t>My Account</a:t>
            </a:r>
            <a:endParaRPr sz="800">
              <a:latin typeface="Exo"/>
              <a:ea typeface="Exo"/>
              <a:cs typeface="Exo"/>
              <a:sym typeface="Exo"/>
            </a:endParaRPr>
          </a:p>
        </p:txBody>
      </p:sp>
      <p:sp>
        <p:nvSpPr>
          <p:cNvPr id="296" name="Google Shape;296;p35"/>
          <p:cNvSpPr txBox="1"/>
          <p:nvPr/>
        </p:nvSpPr>
        <p:spPr>
          <a:xfrm>
            <a:off x="1260150" y="127800"/>
            <a:ext cx="908700" cy="307800"/>
          </a:xfrm>
          <a:prstGeom prst="rect">
            <a:avLst/>
          </a:prstGeom>
          <a:solidFill>
            <a:srgbClr val="D9D9D9"/>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Exo"/>
                <a:ea typeface="Exo"/>
                <a:cs typeface="Exo"/>
                <a:sym typeface="Exo"/>
              </a:rPr>
              <a:t>Public Listings</a:t>
            </a:r>
            <a:endParaRPr sz="800">
              <a:latin typeface="Exo"/>
              <a:ea typeface="Exo"/>
              <a:cs typeface="Exo"/>
              <a:sym typeface="Exo"/>
            </a:endParaRPr>
          </a:p>
        </p:txBody>
      </p:sp>
      <p:sp>
        <p:nvSpPr>
          <p:cNvPr id="297" name="Google Shape;297;p35"/>
          <p:cNvSpPr txBox="1"/>
          <p:nvPr/>
        </p:nvSpPr>
        <p:spPr>
          <a:xfrm>
            <a:off x="2403150" y="127800"/>
            <a:ext cx="9087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Exo"/>
                <a:ea typeface="Exo"/>
                <a:cs typeface="Exo"/>
                <a:sym typeface="Exo"/>
              </a:rPr>
              <a:t>Your Listings</a:t>
            </a:r>
            <a:endParaRPr sz="800">
              <a:latin typeface="Exo"/>
              <a:ea typeface="Exo"/>
              <a:cs typeface="Exo"/>
              <a:sym typeface="Exo"/>
            </a:endParaRPr>
          </a:p>
        </p:txBody>
      </p:sp>
      <p:sp>
        <p:nvSpPr>
          <p:cNvPr id="298" name="Google Shape;298;p35"/>
          <p:cNvSpPr txBox="1"/>
          <p:nvPr/>
        </p:nvSpPr>
        <p:spPr>
          <a:xfrm>
            <a:off x="3546150" y="127800"/>
            <a:ext cx="9087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Exo"/>
                <a:ea typeface="Exo"/>
                <a:cs typeface="Exo"/>
                <a:sym typeface="Exo"/>
              </a:rPr>
              <a:t>New Listing</a:t>
            </a:r>
            <a:endParaRPr sz="800">
              <a:latin typeface="Exo"/>
              <a:ea typeface="Exo"/>
              <a:cs typeface="Exo"/>
              <a:sym typeface="Exo"/>
            </a:endParaRPr>
          </a:p>
        </p:txBody>
      </p:sp>
      <p:sp>
        <p:nvSpPr>
          <p:cNvPr id="299" name="Google Shape;299;p35"/>
          <p:cNvSpPr txBox="1"/>
          <p:nvPr/>
        </p:nvSpPr>
        <p:spPr>
          <a:xfrm>
            <a:off x="4689150" y="127800"/>
            <a:ext cx="9087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Exo"/>
                <a:ea typeface="Exo"/>
                <a:cs typeface="Exo"/>
                <a:sym typeface="Exo"/>
              </a:rPr>
              <a:t>Accepted Jobs</a:t>
            </a:r>
            <a:endParaRPr sz="800">
              <a:latin typeface="Exo"/>
              <a:ea typeface="Exo"/>
              <a:cs typeface="Exo"/>
              <a:sym typeface="Exo"/>
            </a:endParaRPr>
          </a:p>
        </p:txBody>
      </p:sp>
      <p:sp>
        <p:nvSpPr>
          <p:cNvPr id="300" name="Google Shape;300;p35"/>
          <p:cNvSpPr txBox="1"/>
          <p:nvPr/>
        </p:nvSpPr>
        <p:spPr>
          <a:xfrm>
            <a:off x="5832150" y="127800"/>
            <a:ext cx="9087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Exo"/>
                <a:ea typeface="Exo"/>
                <a:cs typeface="Exo"/>
                <a:sym typeface="Exo"/>
              </a:rPr>
              <a:t>Direct Transfer</a:t>
            </a:r>
            <a:endParaRPr sz="800">
              <a:latin typeface="Exo"/>
              <a:ea typeface="Exo"/>
              <a:cs typeface="Exo"/>
              <a:sym typeface="Exo"/>
            </a:endParaRPr>
          </a:p>
        </p:txBody>
      </p:sp>
      <p:sp>
        <p:nvSpPr>
          <p:cNvPr id="301" name="Google Shape;301;p35"/>
          <p:cNvSpPr txBox="1"/>
          <p:nvPr/>
        </p:nvSpPr>
        <p:spPr>
          <a:xfrm>
            <a:off x="6975150" y="127800"/>
            <a:ext cx="9087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Exo"/>
                <a:ea typeface="Exo"/>
                <a:cs typeface="Exo"/>
                <a:sym typeface="Exo"/>
              </a:rPr>
              <a:t>History</a:t>
            </a:r>
            <a:endParaRPr sz="800">
              <a:latin typeface="Exo"/>
              <a:ea typeface="Exo"/>
              <a:cs typeface="Exo"/>
              <a:sym typeface="Exo"/>
            </a:endParaRPr>
          </a:p>
        </p:txBody>
      </p:sp>
      <p:pic>
        <p:nvPicPr>
          <p:cNvPr id="302" name="Google Shape;302;p35"/>
          <p:cNvPicPr preferRelativeResize="0"/>
          <p:nvPr/>
        </p:nvPicPr>
        <p:blipFill>
          <a:blip r:embed="rId4">
            <a:alphaModFix/>
          </a:blip>
          <a:stretch>
            <a:fillRect/>
          </a:stretch>
        </p:blipFill>
        <p:spPr>
          <a:xfrm rot="-21">
            <a:off x="8317712" y="93082"/>
            <a:ext cx="509576" cy="408146"/>
          </a:xfrm>
          <a:prstGeom prst="rect">
            <a:avLst/>
          </a:prstGeom>
          <a:noFill/>
          <a:ln>
            <a:noFill/>
          </a:ln>
        </p:spPr>
      </p:pic>
      <p:sp>
        <p:nvSpPr>
          <p:cNvPr id="303" name="Google Shape;303;p35"/>
          <p:cNvSpPr/>
          <p:nvPr/>
        </p:nvSpPr>
        <p:spPr>
          <a:xfrm>
            <a:off x="5053950" y="715825"/>
            <a:ext cx="4029300" cy="4349100"/>
          </a:xfrm>
          <a:prstGeom prst="roundRect">
            <a:avLst>
              <a:gd fmla="val 16667" name="adj"/>
            </a:avLst>
          </a:prstGeom>
          <a:solidFill>
            <a:srgbClr val="D9D9D9">
              <a:alpha val="74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5"/>
          <p:cNvSpPr txBox="1"/>
          <p:nvPr/>
        </p:nvSpPr>
        <p:spPr>
          <a:xfrm>
            <a:off x="233775" y="715825"/>
            <a:ext cx="4545600" cy="169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300">
                <a:latin typeface="Exo"/>
                <a:ea typeface="Exo"/>
                <a:cs typeface="Exo"/>
                <a:sym typeface="Exo"/>
              </a:rPr>
              <a:t>Listings</a:t>
            </a:r>
            <a:endParaRPr sz="3300">
              <a:latin typeface="Exo"/>
              <a:ea typeface="Exo"/>
              <a:cs typeface="Exo"/>
              <a:sym typeface="Exo"/>
            </a:endParaRPr>
          </a:p>
          <a:p>
            <a:pPr indent="0" lvl="0" marL="0" rtl="0" algn="ctr">
              <a:spcBef>
                <a:spcPts val="0"/>
              </a:spcBef>
              <a:spcAft>
                <a:spcPts val="0"/>
              </a:spcAft>
              <a:buNone/>
            </a:pPr>
            <a:r>
              <a:rPr lang="en" sz="1600">
                <a:latin typeface="Exo"/>
                <a:ea typeface="Exo"/>
                <a:cs typeface="Exo"/>
                <a:sym typeface="Exo"/>
              </a:rPr>
              <a:t>Check out these fantastic opportunities near you!</a:t>
            </a:r>
            <a:endParaRPr sz="1600">
              <a:latin typeface="Exo"/>
              <a:ea typeface="Exo"/>
              <a:cs typeface="Exo"/>
              <a:sym typeface="Exo"/>
            </a:endParaRPr>
          </a:p>
          <a:p>
            <a:pPr indent="0" lvl="0" marL="0" rtl="0" algn="ctr">
              <a:spcBef>
                <a:spcPts val="0"/>
              </a:spcBef>
              <a:spcAft>
                <a:spcPts val="0"/>
              </a:spcAft>
              <a:buNone/>
            </a:pPr>
            <a:r>
              <a:t/>
            </a:r>
            <a:endParaRPr sz="3300"/>
          </a:p>
        </p:txBody>
      </p:sp>
      <p:sp>
        <p:nvSpPr>
          <p:cNvPr id="305" name="Google Shape;305;p35"/>
          <p:cNvSpPr/>
          <p:nvPr/>
        </p:nvSpPr>
        <p:spPr>
          <a:xfrm>
            <a:off x="5418000" y="1770200"/>
            <a:ext cx="3301200" cy="2297100"/>
          </a:xfrm>
          <a:prstGeom prst="rect">
            <a:avLst/>
          </a:prstGeom>
          <a:solidFill>
            <a:srgbClr val="EEEEEE">
              <a:alpha val="64709"/>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solidFill>
                <a:schemeClr val="accent3"/>
              </a:solidFill>
              <a:latin typeface="Exo"/>
              <a:ea typeface="Exo"/>
              <a:cs typeface="Exo"/>
              <a:sym typeface="Exo"/>
            </a:endParaRPr>
          </a:p>
        </p:txBody>
      </p:sp>
      <p:sp>
        <p:nvSpPr>
          <p:cNvPr id="306" name="Google Shape;306;p35"/>
          <p:cNvSpPr/>
          <p:nvPr/>
        </p:nvSpPr>
        <p:spPr>
          <a:xfrm>
            <a:off x="8419450" y="2504425"/>
            <a:ext cx="196500" cy="132600"/>
          </a:xfrm>
          <a:prstGeom prst="triangle">
            <a:avLst>
              <a:gd fmla="val 50000" name="adj"/>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5"/>
          <p:cNvSpPr/>
          <p:nvPr/>
        </p:nvSpPr>
        <p:spPr>
          <a:xfrm>
            <a:off x="5530850" y="1845650"/>
            <a:ext cx="810600" cy="5208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Exo"/>
                <a:ea typeface="Exo"/>
                <a:cs typeface="Exo"/>
                <a:sym typeface="Exo"/>
              </a:rPr>
              <a:t>Lawn Care</a:t>
            </a:r>
            <a:endParaRPr>
              <a:solidFill>
                <a:schemeClr val="dk1"/>
              </a:solidFill>
              <a:latin typeface="Exo"/>
              <a:ea typeface="Exo"/>
              <a:cs typeface="Exo"/>
              <a:sym typeface="Exo"/>
            </a:endParaRPr>
          </a:p>
        </p:txBody>
      </p:sp>
      <p:sp>
        <p:nvSpPr>
          <p:cNvPr id="308" name="Google Shape;308;p35"/>
          <p:cNvSpPr/>
          <p:nvPr/>
        </p:nvSpPr>
        <p:spPr>
          <a:xfrm>
            <a:off x="6533125" y="1845650"/>
            <a:ext cx="810600" cy="5208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Exo"/>
                <a:ea typeface="Exo"/>
                <a:cs typeface="Exo"/>
                <a:sym typeface="Exo"/>
              </a:rPr>
              <a:t>84302</a:t>
            </a:r>
            <a:endParaRPr>
              <a:solidFill>
                <a:schemeClr val="dk1"/>
              </a:solidFill>
              <a:latin typeface="Exo"/>
              <a:ea typeface="Exo"/>
              <a:cs typeface="Exo"/>
              <a:sym typeface="Exo"/>
            </a:endParaRPr>
          </a:p>
        </p:txBody>
      </p:sp>
      <p:sp>
        <p:nvSpPr>
          <p:cNvPr id="309" name="Google Shape;309;p35"/>
          <p:cNvSpPr/>
          <p:nvPr/>
        </p:nvSpPr>
        <p:spPr>
          <a:xfrm>
            <a:off x="7535400" y="1845650"/>
            <a:ext cx="810600" cy="5208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Exo"/>
                <a:ea typeface="Exo"/>
                <a:cs typeface="Exo"/>
                <a:sym typeface="Exo"/>
              </a:rPr>
              <a:t>$25</a:t>
            </a:r>
            <a:endParaRPr>
              <a:solidFill>
                <a:schemeClr val="dk1"/>
              </a:solidFill>
              <a:latin typeface="Exo"/>
              <a:ea typeface="Exo"/>
              <a:cs typeface="Exo"/>
              <a:sym typeface="Exo"/>
            </a:endParaRPr>
          </a:p>
        </p:txBody>
      </p:sp>
      <p:sp>
        <p:nvSpPr>
          <p:cNvPr id="310" name="Google Shape;310;p35"/>
          <p:cNvSpPr/>
          <p:nvPr/>
        </p:nvSpPr>
        <p:spPr>
          <a:xfrm>
            <a:off x="5418000" y="974450"/>
            <a:ext cx="3301200" cy="671700"/>
          </a:xfrm>
          <a:prstGeom prst="rect">
            <a:avLst/>
          </a:prstGeom>
          <a:solidFill>
            <a:srgbClr val="EEEEEE">
              <a:alpha val="64709"/>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solidFill>
                <a:schemeClr val="accent3"/>
              </a:solidFill>
              <a:latin typeface="Exo"/>
              <a:ea typeface="Exo"/>
              <a:cs typeface="Exo"/>
              <a:sym typeface="Exo"/>
            </a:endParaRPr>
          </a:p>
        </p:txBody>
      </p:sp>
      <p:sp>
        <p:nvSpPr>
          <p:cNvPr id="311" name="Google Shape;311;p35"/>
          <p:cNvSpPr/>
          <p:nvPr/>
        </p:nvSpPr>
        <p:spPr>
          <a:xfrm rot="10800000">
            <a:off x="8419450" y="1244000"/>
            <a:ext cx="196500" cy="132600"/>
          </a:xfrm>
          <a:prstGeom prst="triangle">
            <a:avLst>
              <a:gd fmla="val 50000" name="adj"/>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5"/>
          <p:cNvSpPr/>
          <p:nvPr/>
        </p:nvSpPr>
        <p:spPr>
          <a:xfrm>
            <a:off x="5530850" y="1049900"/>
            <a:ext cx="810600" cy="5208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Exo"/>
                <a:ea typeface="Exo"/>
                <a:cs typeface="Exo"/>
                <a:sym typeface="Exo"/>
              </a:rPr>
              <a:t>Pruning</a:t>
            </a:r>
            <a:endParaRPr sz="1100">
              <a:solidFill>
                <a:schemeClr val="dk1"/>
              </a:solidFill>
              <a:latin typeface="Exo"/>
              <a:ea typeface="Exo"/>
              <a:cs typeface="Exo"/>
              <a:sym typeface="Exo"/>
            </a:endParaRPr>
          </a:p>
        </p:txBody>
      </p:sp>
      <p:sp>
        <p:nvSpPr>
          <p:cNvPr id="313" name="Google Shape;313;p35"/>
          <p:cNvSpPr/>
          <p:nvPr/>
        </p:nvSpPr>
        <p:spPr>
          <a:xfrm>
            <a:off x="6533125" y="1049900"/>
            <a:ext cx="810600" cy="5208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Exo"/>
                <a:ea typeface="Exo"/>
                <a:cs typeface="Exo"/>
                <a:sym typeface="Exo"/>
              </a:rPr>
              <a:t>84321</a:t>
            </a:r>
            <a:endParaRPr>
              <a:solidFill>
                <a:schemeClr val="dk1"/>
              </a:solidFill>
              <a:latin typeface="Exo"/>
              <a:ea typeface="Exo"/>
              <a:cs typeface="Exo"/>
              <a:sym typeface="Exo"/>
            </a:endParaRPr>
          </a:p>
        </p:txBody>
      </p:sp>
      <p:sp>
        <p:nvSpPr>
          <p:cNvPr id="314" name="Google Shape;314;p35"/>
          <p:cNvSpPr/>
          <p:nvPr/>
        </p:nvSpPr>
        <p:spPr>
          <a:xfrm>
            <a:off x="7535400" y="1049900"/>
            <a:ext cx="810600" cy="5208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Exo"/>
                <a:ea typeface="Exo"/>
                <a:cs typeface="Exo"/>
                <a:sym typeface="Exo"/>
              </a:rPr>
              <a:t>$50</a:t>
            </a:r>
            <a:endParaRPr>
              <a:solidFill>
                <a:schemeClr val="dk1"/>
              </a:solidFill>
              <a:latin typeface="Exo"/>
              <a:ea typeface="Exo"/>
              <a:cs typeface="Exo"/>
              <a:sym typeface="Exo"/>
            </a:endParaRPr>
          </a:p>
        </p:txBody>
      </p:sp>
      <p:sp>
        <p:nvSpPr>
          <p:cNvPr id="315" name="Google Shape;315;p35"/>
          <p:cNvSpPr/>
          <p:nvPr/>
        </p:nvSpPr>
        <p:spPr>
          <a:xfrm rot="-5400000">
            <a:off x="5692375" y="2390775"/>
            <a:ext cx="249600" cy="375000"/>
          </a:xfrm>
          <a:prstGeom prst="round2SameRect">
            <a:avLst>
              <a:gd fmla="val 16667" name="adj1"/>
              <a:gd fmla="val 0" name="adj2"/>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5"/>
          <p:cNvSpPr/>
          <p:nvPr/>
        </p:nvSpPr>
        <p:spPr>
          <a:xfrm>
            <a:off x="6751675" y="2459450"/>
            <a:ext cx="373500" cy="245700"/>
          </a:xfrm>
          <a:prstGeom prst="rect">
            <a:avLst/>
          </a:prstGeom>
          <a:solidFill>
            <a:srgbClr val="B7B7B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Exo"/>
                <a:ea typeface="Exo"/>
                <a:cs typeface="Exo"/>
                <a:sym typeface="Exo"/>
              </a:rPr>
              <a:t>W</a:t>
            </a:r>
            <a:endParaRPr sz="1200">
              <a:latin typeface="Exo"/>
              <a:ea typeface="Exo"/>
              <a:cs typeface="Exo"/>
              <a:sym typeface="Exo"/>
            </a:endParaRPr>
          </a:p>
        </p:txBody>
      </p:sp>
      <p:sp>
        <p:nvSpPr>
          <p:cNvPr id="317" name="Google Shape;317;p35"/>
          <p:cNvSpPr/>
          <p:nvPr/>
        </p:nvSpPr>
        <p:spPr>
          <a:xfrm>
            <a:off x="7498675" y="2459450"/>
            <a:ext cx="373500" cy="2457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Exo"/>
                <a:ea typeface="Exo"/>
                <a:cs typeface="Exo"/>
                <a:sym typeface="Exo"/>
              </a:rPr>
              <a:t>F</a:t>
            </a:r>
            <a:endParaRPr sz="1200">
              <a:latin typeface="Exo"/>
              <a:ea typeface="Exo"/>
              <a:cs typeface="Exo"/>
              <a:sym typeface="Exo"/>
            </a:endParaRPr>
          </a:p>
        </p:txBody>
      </p:sp>
      <p:sp>
        <p:nvSpPr>
          <p:cNvPr id="318" name="Google Shape;318;p35"/>
          <p:cNvSpPr/>
          <p:nvPr/>
        </p:nvSpPr>
        <p:spPr>
          <a:xfrm>
            <a:off x="7125175" y="2459450"/>
            <a:ext cx="373500" cy="245700"/>
          </a:xfrm>
          <a:prstGeom prst="rect">
            <a:avLst/>
          </a:prstGeom>
          <a:solidFill>
            <a:srgbClr val="B7B7B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Exo"/>
                <a:ea typeface="Exo"/>
                <a:cs typeface="Exo"/>
                <a:sym typeface="Exo"/>
              </a:rPr>
              <a:t>Th</a:t>
            </a:r>
            <a:endParaRPr sz="1200">
              <a:latin typeface="Exo"/>
              <a:ea typeface="Exo"/>
              <a:cs typeface="Exo"/>
              <a:sym typeface="Exo"/>
            </a:endParaRPr>
          </a:p>
        </p:txBody>
      </p:sp>
      <p:sp>
        <p:nvSpPr>
          <p:cNvPr id="319" name="Google Shape;319;p35"/>
          <p:cNvSpPr/>
          <p:nvPr/>
        </p:nvSpPr>
        <p:spPr>
          <a:xfrm>
            <a:off x="6004675" y="2459450"/>
            <a:ext cx="373500" cy="2457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Exo"/>
                <a:ea typeface="Exo"/>
                <a:cs typeface="Exo"/>
                <a:sym typeface="Exo"/>
              </a:rPr>
              <a:t>M</a:t>
            </a:r>
            <a:endParaRPr sz="1200">
              <a:latin typeface="Exo"/>
              <a:ea typeface="Exo"/>
              <a:cs typeface="Exo"/>
              <a:sym typeface="Exo"/>
            </a:endParaRPr>
          </a:p>
        </p:txBody>
      </p:sp>
      <p:sp>
        <p:nvSpPr>
          <p:cNvPr id="320" name="Google Shape;320;p35"/>
          <p:cNvSpPr/>
          <p:nvPr/>
        </p:nvSpPr>
        <p:spPr>
          <a:xfrm>
            <a:off x="6378175" y="2459450"/>
            <a:ext cx="373500" cy="2457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Exo"/>
                <a:ea typeface="Exo"/>
                <a:cs typeface="Exo"/>
                <a:sym typeface="Exo"/>
              </a:rPr>
              <a:t>Tu</a:t>
            </a:r>
            <a:endParaRPr sz="1200">
              <a:latin typeface="Exo"/>
              <a:ea typeface="Exo"/>
              <a:cs typeface="Exo"/>
              <a:sym typeface="Exo"/>
            </a:endParaRPr>
          </a:p>
        </p:txBody>
      </p:sp>
      <p:sp>
        <p:nvSpPr>
          <p:cNvPr id="321" name="Google Shape;321;p35"/>
          <p:cNvSpPr/>
          <p:nvPr/>
        </p:nvSpPr>
        <p:spPr>
          <a:xfrm rot="5400000">
            <a:off x="7932025" y="2395700"/>
            <a:ext cx="253500" cy="373200"/>
          </a:xfrm>
          <a:prstGeom prst="round2SameRect">
            <a:avLst>
              <a:gd fmla="val 16667" name="adj1"/>
              <a:gd fmla="val 0" name="adj2"/>
            </a:avLst>
          </a:prstGeom>
          <a:solidFill>
            <a:srgbClr val="B7B7B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Exo"/>
              <a:ea typeface="Exo"/>
              <a:cs typeface="Exo"/>
              <a:sym typeface="Exo"/>
            </a:endParaRPr>
          </a:p>
        </p:txBody>
      </p:sp>
      <p:sp>
        <p:nvSpPr>
          <p:cNvPr id="322" name="Google Shape;322;p35"/>
          <p:cNvSpPr txBox="1"/>
          <p:nvPr/>
        </p:nvSpPr>
        <p:spPr>
          <a:xfrm>
            <a:off x="5631475" y="2397650"/>
            <a:ext cx="373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Exo"/>
                <a:ea typeface="Exo"/>
                <a:cs typeface="Exo"/>
                <a:sym typeface="Exo"/>
              </a:rPr>
              <a:t>Su</a:t>
            </a:r>
            <a:endParaRPr sz="1200">
              <a:latin typeface="Exo"/>
              <a:ea typeface="Exo"/>
              <a:cs typeface="Exo"/>
              <a:sym typeface="Exo"/>
            </a:endParaRPr>
          </a:p>
        </p:txBody>
      </p:sp>
      <p:sp>
        <p:nvSpPr>
          <p:cNvPr id="323" name="Google Shape;323;p35"/>
          <p:cNvSpPr txBox="1"/>
          <p:nvPr/>
        </p:nvSpPr>
        <p:spPr>
          <a:xfrm>
            <a:off x="7872175" y="2397650"/>
            <a:ext cx="373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Exo"/>
                <a:ea typeface="Exo"/>
                <a:cs typeface="Exo"/>
                <a:sym typeface="Exo"/>
              </a:rPr>
              <a:t>Sa</a:t>
            </a:r>
            <a:endParaRPr sz="1200">
              <a:latin typeface="Exo"/>
              <a:ea typeface="Exo"/>
              <a:cs typeface="Exo"/>
              <a:sym typeface="Exo"/>
            </a:endParaRPr>
          </a:p>
        </p:txBody>
      </p:sp>
      <p:sp>
        <p:nvSpPr>
          <p:cNvPr id="324" name="Google Shape;324;p35"/>
          <p:cNvSpPr/>
          <p:nvPr/>
        </p:nvSpPr>
        <p:spPr>
          <a:xfrm>
            <a:off x="5530850" y="2798138"/>
            <a:ext cx="810600" cy="5208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Exo"/>
                <a:ea typeface="Exo"/>
                <a:cs typeface="Exo"/>
                <a:sym typeface="Exo"/>
              </a:rPr>
              <a:t>4-6 PM</a:t>
            </a:r>
            <a:endParaRPr>
              <a:solidFill>
                <a:schemeClr val="dk1"/>
              </a:solidFill>
              <a:latin typeface="Exo"/>
              <a:ea typeface="Exo"/>
              <a:cs typeface="Exo"/>
              <a:sym typeface="Exo"/>
            </a:endParaRPr>
          </a:p>
        </p:txBody>
      </p:sp>
      <p:sp>
        <p:nvSpPr>
          <p:cNvPr id="325" name="Google Shape;325;p35"/>
          <p:cNvSpPr/>
          <p:nvPr/>
        </p:nvSpPr>
        <p:spPr>
          <a:xfrm>
            <a:off x="7535400" y="2800100"/>
            <a:ext cx="810600" cy="5208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Exo"/>
                <a:ea typeface="Exo"/>
                <a:cs typeface="Exo"/>
                <a:sym typeface="Exo"/>
              </a:rPr>
              <a:t>Annie</a:t>
            </a:r>
            <a:endParaRPr>
              <a:solidFill>
                <a:schemeClr val="dk1"/>
              </a:solidFill>
              <a:latin typeface="Exo"/>
              <a:ea typeface="Exo"/>
              <a:cs typeface="Exo"/>
              <a:sym typeface="Exo"/>
            </a:endParaRPr>
          </a:p>
        </p:txBody>
      </p:sp>
      <p:sp>
        <p:nvSpPr>
          <p:cNvPr id="326" name="Google Shape;326;p35"/>
          <p:cNvSpPr/>
          <p:nvPr/>
        </p:nvSpPr>
        <p:spPr>
          <a:xfrm>
            <a:off x="7744256" y="3131675"/>
            <a:ext cx="131700" cy="1326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5"/>
          <p:cNvSpPr/>
          <p:nvPr/>
        </p:nvSpPr>
        <p:spPr>
          <a:xfrm>
            <a:off x="7886999" y="3131675"/>
            <a:ext cx="131700" cy="1326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5"/>
          <p:cNvSpPr/>
          <p:nvPr/>
        </p:nvSpPr>
        <p:spPr>
          <a:xfrm>
            <a:off x="8029742" y="3131675"/>
            <a:ext cx="131700" cy="1326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5"/>
          <p:cNvSpPr/>
          <p:nvPr/>
        </p:nvSpPr>
        <p:spPr>
          <a:xfrm>
            <a:off x="7601513" y="3131675"/>
            <a:ext cx="131700" cy="1326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5"/>
          <p:cNvSpPr/>
          <p:nvPr/>
        </p:nvSpPr>
        <p:spPr>
          <a:xfrm>
            <a:off x="8172485" y="3131675"/>
            <a:ext cx="131700" cy="1326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5"/>
          <p:cNvSpPr/>
          <p:nvPr/>
        </p:nvSpPr>
        <p:spPr>
          <a:xfrm>
            <a:off x="7547550" y="3436525"/>
            <a:ext cx="810600" cy="5208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Exo"/>
                <a:ea typeface="Exo"/>
                <a:cs typeface="Exo"/>
                <a:sym typeface="Exo"/>
              </a:rPr>
              <a:t>Accept</a:t>
            </a:r>
            <a:endParaRPr>
              <a:solidFill>
                <a:schemeClr val="dk1"/>
              </a:solidFill>
              <a:latin typeface="Exo"/>
              <a:ea typeface="Exo"/>
              <a:cs typeface="Exo"/>
              <a:sym typeface="Exo"/>
            </a:endParaRPr>
          </a:p>
        </p:txBody>
      </p:sp>
      <p:sp>
        <p:nvSpPr>
          <p:cNvPr id="332" name="Google Shape;332;p35"/>
          <p:cNvSpPr/>
          <p:nvPr/>
        </p:nvSpPr>
        <p:spPr>
          <a:xfrm>
            <a:off x="6533125" y="2798150"/>
            <a:ext cx="810600" cy="5208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Exo"/>
                <a:ea typeface="Exo"/>
                <a:cs typeface="Exo"/>
                <a:sym typeface="Exo"/>
              </a:rPr>
              <a:t>~1.5 Hours</a:t>
            </a:r>
            <a:endParaRPr>
              <a:solidFill>
                <a:schemeClr val="dk1"/>
              </a:solidFill>
              <a:latin typeface="Exo"/>
              <a:ea typeface="Exo"/>
              <a:cs typeface="Exo"/>
              <a:sym typeface="Exo"/>
            </a:endParaRPr>
          </a:p>
        </p:txBody>
      </p:sp>
      <p:sp>
        <p:nvSpPr>
          <p:cNvPr id="333" name="Google Shape;333;p35"/>
          <p:cNvSpPr/>
          <p:nvPr/>
        </p:nvSpPr>
        <p:spPr>
          <a:xfrm>
            <a:off x="5530850" y="3436525"/>
            <a:ext cx="1812900" cy="5208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Exo"/>
                <a:ea typeface="Exo"/>
                <a:cs typeface="Exo"/>
                <a:sym typeface="Exo"/>
              </a:rPr>
              <a:t>I just want my lawn mowed, but I may need some trimming too.</a:t>
            </a:r>
            <a:endParaRPr sz="1000">
              <a:solidFill>
                <a:schemeClr val="dk1"/>
              </a:solidFill>
              <a:latin typeface="Exo"/>
              <a:ea typeface="Exo"/>
              <a:cs typeface="Exo"/>
              <a:sym typeface="Exo"/>
            </a:endParaRPr>
          </a:p>
        </p:txBody>
      </p:sp>
      <p:sp>
        <p:nvSpPr>
          <p:cNvPr id="334" name="Google Shape;334;p35"/>
          <p:cNvSpPr/>
          <p:nvPr/>
        </p:nvSpPr>
        <p:spPr>
          <a:xfrm>
            <a:off x="5418000" y="4177925"/>
            <a:ext cx="3301200" cy="671700"/>
          </a:xfrm>
          <a:prstGeom prst="rect">
            <a:avLst/>
          </a:prstGeom>
          <a:solidFill>
            <a:srgbClr val="EEEEEE">
              <a:alpha val="64709"/>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solidFill>
                <a:schemeClr val="accent3"/>
              </a:solidFill>
              <a:latin typeface="Exo"/>
              <a:ea typeface="Exo"/>
              <a:cs typeface="Exo"/>
              <a:sym typeface="Exo"/>
            </a:endParaRPr>
          </a:p>
        </p:txBody>
      </p:sp>
      <p:sp>
        <p:nvSpPr>
          <p:cNvPr id="335" name="Google Shape;335;p35"/>
          <p:cNvSpPr/>
          <p:nvPr/>
        </p:nvSpPr>
        <p:spPr>
          <a:xfrm rot="10800000">
            <a:off x="8419450" y="4447475"/>
            <a:ext cx="196500" cy="132600"/>
          </a:xfrm>
          <a:prstGeom prst="triangle">
            <a:avLst>
              <a:gd fmla="val 50000" name="adj"/>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5"/>
          <p:cNvSpPr/>
          <p:nvPr/>
        </p:nvSpPr>
        <p:spPr>
          <a:xfrm>
            <a:off x="5530850" y="4253375"/>
            <a:ext cx="810600" cy="5208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Exo"/>
                <a:ea typeface="Exo"/>
                <a:cs typeface="Exo"/>
                <a:sym typeface="Exo"/>
              </a:rPr>
              <a:t>Spring Cleaning</a:t>
            </a:r>
            <a:endParaRPr sz="1100">
              <a:solidFill>
                <a:schemeClr val="dk1"/>
              </a:solidFill>
              <a:latin typeface="Exo"/>
              <a:ea typeface="Exo"/>
              <a:cs typeface="Exo"/>
              <a:sym typeface="Exo"/>
            </a:endParaRPr>
          </a:p>
        </p:txBody>
      </p:sp>
      <p:sp>
        <p:nvSpPr>
          <p:cNvPr id="337" name="Google Shape;337;p35"/>
          <p:cNvSpPr/>
          <p:nvPr/>
        </p:nvSpPr>
        <p:spPr>
          <a:xfrm>
            <a:off x="6533125" y="4253375"/>
            <a:ext cx="810600" cy="5208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Exo"/>
                <a:ea typeface="Exo"/>
                <a:cs typeface="Exo"/>
                <a:sym typeface="Exo"/>
              </a:rPr>
              <a:t>84404</a:t>
            </a:r>
            <a:endParaRPr>
              <a:solidFill>
                <a:schemeClr val="dk1"/>
              </a:solidFill>
              <a:latin typeface="Exo"/>
              <a:ea typeface="Exo"/>
              <a:cs typeface="Exo"/>
              <a:sym typeface="Exo"/>
            </a:endParaRPr>
          </a:p>
        </p:txBody>
      </p:sp>
      <p:sp>
        <p:nvSpPr>
          <p:cNvPr id="338" name="Google Shape;338;p35"/>
          <p:cNvSpPr/>
          <p:nvPr/>
        </p:nvSpPr>
        <p:spPr>
          <a:xfrm>
            <a:off x="7535400" y="4253375"/>
            <a:ext cx="810600" cy="5208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Exo"/>
                <a:ea typeface="Exo"/>
                <a:cs typeface="Exo"/>
                <a:sym typeface="Exo"/>
              </a:rPr>
              <a:t>$35</a:t>
            </a:r>
            <a:endParaRPr>
              <a:solidFill>
                <a:schemeClr val="dk1"/>
              </a:solidFill>
              <a:latin typeface="Exo"/>
              <a:ea typeface="Exo"/>
              <a:cs typeface="Exo"/>
              <a:sym typeface="Ex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6C8F6"/>
        </a:solidFill>
      </p:bgPr>
    </p:bg>
    <p:spTree>
      <p:nvGrpSpPr>
        <p:cNvPr id="342" name="Shape 342"/>
        <p:cNvGrpSpPr/>
        <p:nvPr/>
      </p:nvGrpSpPr>
      <p:grpSpPr>
        <a:xfrm>
          <a:off x="0" y="0"/>
          <a:ext cx="0" cy="0"/>
          <a:chOff x="0" y="0"/>
          <a:chExt cx="0" cy="0"/>
        </a:xfrm>
      </p:grpSpPr>
      <p:pic>
        <p:nvPicPr>
          <p:cNvPr id="343" name="Google Shape;343;p36"/>
          <p:cNvPicPr preferRelativeResize="0"/>
          <p:nvPr/>
        </p:nvPicPr>
        <p:blipFill>
          <a:blip r:embed="rId3">
            <a:alphaModFix/>
          </a:blip>
          <a:stretch>
            <a:fillRect/>
          </a:stretch>
        </p:blipFill>
        <p:spPr>
          <a:xfrm>
            <a:off x="-32800" y="2089850"/>
            <a:ext cx="9176801" cy="3091800"/>
          </a:xfrm>
          <a:prstGeom prst="rect">
            <a:avLst/>
          </a:prstGeom>
          <a:noFill/>
          <a:ln>
            <a:noFill/>
          </a:ln>
        </p:spPr>
      </p:pic>
      <p:sp>
        <p:nvSpPr>
          <p:cNvPr id="344" name="Google Shape;344;p36"/>
          <p:cNvSpPr/>
          <p:nvPr/>
        </p:nvSpPr>
        <p:spPr>
          <a:xfrm rot="10800000">
            <a:off x="0" y="0"/>
            <a:ext cx="1143000" cy="594300"/>
          </a:xfrm>
          <a:prstGeom prst="round2SameRect">
            <a:avLst>
              <a:gd fmla="val 16667" name="adj1"/>
              <a:gd fmla="val 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6"/>
          <p:cNvSpPr/>
          <p:nvPr/>
        </p:nvSpPr>
        <p:spPr>
          <a:xfrm rot="10800000">
            <a:off x="1143000" y="0"/>
            <a:ext cx="1143000" cy="594300"/>
          </a:xfrm>
          <a:prstGeom prst="round2SameRect">
            <a:avLst>
              <a:gd fmla="val 16667" name="adj1"/>
              <a:gd fmla="val 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6"/>
          <p:cNvSpPr/>
          <p:nvPr/>
        </p:nvSpPr>
        <p:spPr>
          <a:xfrm rot="10800000">
            <a:off x="2286000" y="0"/>
            <a:ext cx="1143000" cy="594300"/>
          </a:xfrm>
          <a:prstGeom prst="round2SameRect">
            <a:avLst>
              <a:gd fmla="val 16667" name="adj1"/>
              <a:gd fmla="val 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6"/>
          <p:cNvSpPr/>
          <p:nvPr/>
        </p:nvSpPr>
        <p:spPr>
          <a:xfrm rot="10800000">
            <a:off x="3429000" y="0"/>
            <a:ext cx="1143000" cy="594300"/>
          </a:xfrm>
          <a:prstGeom prst="round2SameRect">
            <a:avLst>
              <a:gd fmla="val 16667" name="adj1"/>
              <a:gd fmla="val 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6"/>
          <p:cNvSpPr/>
          <p:nvPr/>
        </p:nvSpPr>
        <p:spPr>
          <a:xfrm rot="10800000">
            <a:off x="4572000" y="0"/>
            <a:ext cx="1143000" cy="594300"/>
          </a:xfrm>
          <a:prstGeom prst="round2SameRect">
            <a:avLst>
              <a:gd fmla="val 16667" name="adj1"/>
              <a:gd fmla="val 0" name="adj2"/>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6"/>
          <p:cNvSpPr/>
          <p:nvPr/>
        </p:nvSpPr>
        <p:spPr>
          <a:xfrm rot="10800000">
            <a:off x="5715000" y="0"/>
            <a:ext cx="1143000" cy="594300"/>
          </a:xfrm>
          <a:prstGeom prst="round2SameRect">
            <a:avLst>
              <a:gd fmla="val 16667" name="adj1"/>
              <a:gd fmla="val 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6"/>
          <p:cNvSpPr/>
          <p:nvPr/>
        </p:nvSpPr>
        <p:spPr>
          <a:xfrm rot="10800000">
            <a:off x="6858000" y="0"/>
            <a:ext cx="1143000" cy="594300"/>
          </a:xfrm>
          <a:prstGeom prst="round2SameRect">
            <a:avLst>
              <a:gd fmla="val 16667" name="adj1"/>
              <a:gd fmla="val 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6"/>
          <p:cNvSpPr/>
          <p:nvPr/>
        </p:nvSpPr>
        <p:spPr>
          <a:xfrm rot="10800000">
            <a:off x="8001000" y="0"/>
            <a:ext cx="1143000" cy="594300"/>
          </a:xfrm>
          <a:prstGeom prst="round2SameRect">
            <a:avLst>
              <a:gd fmla="val 16667" name="adj1"/>
              <a:gd fmla="val 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6"/>
          <p:cNvSpPr txBox="1"/>
          <p:nvPr/>
        </p:nvSpPr>
        <p:spPr>
          <a:xfrm>
            <a:off x="117150" y="127800"/>
            <a:ext cx="908700" cy="307800"/>
          </a:xfrm>
          <a:prstGeom prst="rect">
            <a:avLst/>
          </a:prstGeom>
          <a:noFill/>
          <a:ln cap="flat" cmpd="sng" w="9525">
            <a:solidFill>
              <a:srgbClr val="D9D9D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Exo"/>
                <a:ea typeface="Exo"/>
                <a:cs typeface="Exo"/>
                <a:sym typeface="Exo"/>
              </a:rPr>
              <a:t>My Account</a:t>
            </a:r>
            <a:endParaRPr sz="800">
              <a:latin typeface="Exo"/>
              <a:ea typeface="Exo"/>
              <a:cs typeface="Exo"/>
              <a:sym typeface="Exo"/>
            </a:endParaRPr>
          </a:p>
        </p:txBody>
      </p:sp>
      <p:sp>
        <p:nvSpPr>
          <p:cNvPr id="353" name="Google Shape;353;p36"/>
          <p:cNvSpPr txBox="1"/>
          <p:nvPr/>
        </p:nvSpPr>
        <p:spPr>
          <a:xfrm>
            <a:off x="1260150" y="127800"/>
            <a:ext cx="908700" cy="307800"/>
          </a:xfrm>
          <a:prstGeom prst="rect">
            <a:avLst/>
          </a:prstGeom>
          <a:solidFill>
            <a:srgbClr val="D9D9D9"/>
          </a:solidFill>
          <a:ln cap="flat" cmpd="sng" w="9525">
            <a:solidFill>
              <a:srgbClr val="D9D9D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Exo"/>
                <a:ea typeface="Exo"/>
                <a:cs typeface="Exo"/>
                <a:sym typeface="Exo"/>
              </a:rPr>
              <a:t>Public Listings</a:t>
            </a:r>
            <a:endParaRPr sz="800">
              <a:latin typeface="Exo"/>
              <a:ea typeface="Exo"/>
              <a:cs typeface="Exo"/>
              <a:sym typeface="Exo"/>
            </a:endParaRPr>
          </a:p>
        </p:txBody>
      </p:sp>
      <p:sp>
        <p:nvSpPr>
          <p:cNvPr id="354" name="Google Shape;354;p36"/>
          <p:cNvSpPr txBox="1"/>
          <p:nvPr/>
        </p:nvSpPr>
        <p:spPr>
          <a:xfrm>
            <a:off x="2403150" y="127800"/>
            <a:ext cx="9087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Exo"/>
                <a:ea typeface="Exo"/>
                <a:cs typeface="Exo"/>
                <a:sym typeface="Exo"/>
              </a:rPr>
              <a:t>Your Listings</a:t>
            </a:r>
            <a:endParaRPr sz="800">
              <a:latin typeface="Exo"/>
              <a:ea typeface="Exo"/>
              <a:cs typeface="Exo"/>
              <a:sym typeface="Exo"/>
            </a:endParaRPr>
          </a:p>
        </p:txBody>
      </p:sp>
      <p:sp>
        <p:nvSpPr>
          <p:cNvPr id="355" name="Google Shape;355;p36"/>
          <p:cNvSpPr txBox="1"/>
          <p:nvPr/>
        </p:nvSpPr>
        <p:spPr>
          <a:xfrm>
            <a:off x="3546150" y="127800"/>
            <a:ext cx="9087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Exo"/>
                <a:ea typeface="Exo"/>
                <a:cs typeface="Exo"/>
                <a:sym typeface="Exo"/>
              </a:rPr>
              <a:t>New Listing</a:t>
            </a:r>
            <a:endParaRPr sz="800">
              <a:latin typeface="Exo"/>
              <a:ea typeface="Exo"/>
              <a:cs typeface="Exo"/>
              <a:sym typeface="Exo"/>
            </a:endParaRPr>
          </a:p>
        </p:txBody>
      </p:sp>
      <p:sp>
        <p:nvSpPr>
          <p:cNvPr id="356" name="Google Shape;356;p36"/>
          <p:cNvSpPr txBox="1"/>
          <p:nvPr/>
        </p:nvSpPr>
        <p:spPr>
          <a:xfrm>
            <a:off x="4689150" y="127800"/>
            <a:ext cx="908700" cy="307800"/>
          </a:xfrm>
          <a:prstGeom prst="rect">
            <a:avLst/>
          </a:prstGeom>
          <a:solidFill>
            <a:srgbClr val="D9D9D9"/>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Exo"/>
                <a:ea typeface="Exo"/>
                <a:cs typeface="Exo"/>
                <a:sym typeface="Exo"/>
              </a:rPr>
              <a:t>Accepted Jobs</a:t>
            </a:r>
            <a:endParaRPr sz="800">
              <a:latin typeface="Exo"/>
              <a:ea typeface="Exo"/>
              <a:cs typeface="Exo"/>
              <a:sym typeface="Exo"/>
            </a:endParaRPr>
          </a:p>
        </p:txBody>
      </p:sp>
      <p:sp>
        <p:nvSpPr>
          <p:cNvPr id="357" name="Google Shape;357;p36"/>
          <p:cNvSpPr txBox="1"/>
          <p:nvPr/>
        </p:nvSpPr>
        <p:spPr>
          <a:xfrm>
            <a:off x="5832150" y="127800"/>
            <a:ext cx="9087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Exo"/>
                <a:ea typeface="Exo"/>
                <a:cs typeface="Exo"/>
                <a:sym typeface="Exo"/>
              </a:rPr>
              <a:t>Direct Transfer</a:t>
            </a:r>
            <a:endParaRPr sz="800">
              <a:latin typeface="Exo"/>
              <a:ea typeface="Exo"/>
              <a:cs typeface="Exo"/>
              <a:sym typeface="Exo"/>
            </a:endParaRPr>
          </a:p>
        </p:txBody>
      </p:sp>
      <p:sp>
        <p:nvSpPr>
          <p:cNvPr id="358" name="Google Shape;358;p36"/>
          <p:cNvSpPr txBox="1"/>
          <p:nvPr/>
        </p:nvSpPr>
        <p:spPr>
          <a:xfrm>
            <a:off x="6975150" y="127800"/>
            <a:ext cx="9087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Exo"/>
                <a:ea typeface="Exo"/>
                <a:cs typeface="Exo"/>
                <a:sym typeface="Exo"/>
              </a:rPr>
              <a:t>History</a:t>
            </a:r>
            <a:endParaRPr sz="800">
              <a:latin typeface="Exo"/>
              <a:ea typeface="Exo"/>
              <a:cs typeface="Exo"/>
              <a:sym typeface="Exo"/>
            </a:endParaRPr>
          </a:p>
        </p:txBody>
      </p:sp>
      <p:pic>
        <p:nvPicPr>
          <p:cNvPr id="359" name="Google Shape;359;p36"/>
          <p:cNvPicPr preferRelativeResize="0"/>
          <p:nvPr/>
        </p:nvPicPr>
        <p:blipFill>
          <a:blip r:embed="rId4">
            <a:alphaModFix/>
          </a:blip>
          <a:stretch>
            <a:fillRect/>
          </a:stretch>
        </p:blipFill>
        <p:spPr>
          <a:xfrm rot="-21">
            <a:off x="8317712" y="93082"/>
            <a:ext cx="509576" cy="408146"/>
          </a:xfrm>
          <a:prstGeom prst="rect">
            <a:avLst/>
          </a:prstGeom>
          <a:noFill/>
          <a:ln>
            <a:noFill/>
          </a:ln>
        </p:spPr>
      </p:pic>
      <p:sp>
        <p:nvSpPr>
          <p:cNvPr id="360" name="Google Shape;360;p36"/>
          <p:cNvSpPr/>
          <p:nvPr/>
        </p:nvSpPr>
        <p:spPr>
          <a:xfrm>
            <a:off x="5053950" y="715825"/>
            <a:ext cx="4029300" cy="4349100"/>
          </a:xfrm>
          <a:prstGeom prst="roundRect">
            <a:avLst>
              <a:gd fmla="val 16667" name="adj"/>
            </a:avLst>
          </a:prstGeom>
          <a:solidFill>
            <a:srgbClr val="D9D9D9">
              <a:alpha val="74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6"/>
          <p:cNvSpPr txBox="1"/>
          <p:nvPr/>
        </p:nvSpPr>
        <p:spPr>
          <a:xfrm>
            <a:off x="233775" y="715825"/>
            <a:ext cx="4545600" cy="169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300">
                <a:latin typeface="Exo"/>
                <a:ea typeface="Exo"/>
                <a:cs typeface="Exo"/>
                <a:sym typeface="Exo"/>
              </a:rPr>
              <a:t>Your Accepted Jobs</a:t>
            </a:r>
            <a:endParaRPr sz="3300">
              <a:latin typeface="Exo"/>
              <a:ea typeface="Exo"/>
              <a:cs typeface="Exo"/>
              <a:sym typeface="Exo"/>
            </a:endParaRPr>
          </a:p>
          <a:p>
            <a:pPr indent="0" lvl="0" marL="0" rtl="0" algn="ctr">
              <a:spcBef>
                <a:spcPts val="0"/>
              </a:spcBef>
              <a:spcAft>
                <a:spcPts val="0"/>
              </a:spcAft>
              <a:buNone/>
            </a:pPr>
            <a:r>
              <a:rPr lang="en" sz="1600">
                <a:latin typeface="Exo"/>
                <a:ea typeface="Exo"/>
                <a:cs typeface="Exo"/>
                <a:sym typeface="Exo"/>
              </a:rPr>
              <a:t>Remember, people appreciate speedy communication and proactivity!</a:t>
            </a:r>
            <a:endParaRPr sz="1600">
              <a:latin typeface="Exo"/>
              <a:ea typeface="Exo"/>
              <a:cs typeface="Exo"/>
              <a:sym typeface="Exo"/>
            </a:endParaRPr>
          </a:p>
          <a:p>
            <a:pPr indent="0" lvl="0" marL="0" rtl="0" algn="ctr">
              <a:spcBef>
                <a:spcPts val="0"/>
              </a:spcBef>
              <a:spcAft>
                <a:spcPts val="0"/>
              </a:spcAft>
              <a:buNone/>
            </a:pPr>
            <a:r>
              <a:t/>
            </a:r>
            <a:endParaRPr sz="3300"/>
          </a:p>
        </p:txBody>
      </p:sp>
      <p:sp>
        <p:nvSpPr>
          <p:cNvPr id="362" name="Google Shape;362;p36"/>
          <p:cNvSpPr/>
          <p:nvPr/>
        </p:nvSpPr>
        <p:spPr>
          <a:xfrm>
            <a:off x="5418000" y="1770200"/>
            <a:ext cx="3301200" cy="2297100"/>
          </a:xfrm>
          <a:prstGeom prst="rect">
            <a:avLst/>
          </a:prstGeom>
          <a:solidFill>
            <a:srgbClr val="EEEEEE">
              <a:alpha val="64709"/>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solidFill>
                <a:schemeClr val="accent3"/>
              </a:solidFill>
              <a:latin typeface="Exo"/>
              <a:ea typeface="Exo"/>
              <a:cs typeface="Exo"/>
              <a:sym typeface="Exo"/>
            </a:endParaRPr>
          </a:p>
        </p:txBody>
      </p:sp>
      <p:sp>
        <p:nvSpPr>
          <p:cNvPr id="363" name="Google Shape;363;p36"/>
          <p:cNvSpPr/>
          <p:nvPr/>
        </p:nvSpPr>
        <p:spPr>
          <a:xfrm>
            <a:off x="8419450" y="2504425"/>
            <a:ext cx="196500" cy="132600"/>
          </a:xfrm>
          <a:prstGeom prst="triangle">
            <a:avLst>
              <a:gd fmla="val 50000" name="adj"/>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6"/>
          <p:cNvSpPr/>
          <p:nvPr/>
        </p:nvSpPr>
        <p:spPr>
          <a:xfrm>
            <a:off x="5530850" y="1845650"/>
            <a:ext cx="810600" cy="5208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Exo"/>
                <a:ea typeface="Exo"/>
                <a:cs typeface="Exo"/>
                <a:sym typeface="Exo"/>
              </a:rPr>
              <a:t>Lawn Care</a:t>
            </a:r>
            <a:endParaRPr>
              <a:solidFill>
                <a:schemeClr val="dk1"/>
              </a:solidFill>
              <a:latin typeface="Exo"/>
              <a:ea typeface="Exo"/>
              <a:cs typeface="Exo"/>
              <a:sym typeface="Exo"/>
            </a:endParaRPr>
          </a:p>
        </p:txBody>
      </p:sp>
      <p:sp>
        <p:nvSpPr>
          <p:cNvPr id="365" name="Google Shape;365;p36"/>
          <p:cNvSpPr/>
          <p:nvPr/>
        </p:nvSpPr>
        <p:spPr>
          <a:xfrm>
            <a:off x="6533125" y="1845650"/>
            <a:ext cx="810600" cy="5208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Exo"/>
                <a:ea typeface="Exo"/>
                <a:cs typeface="Exo"/>
                <a:sym typeface="Exo"/>
              </a:rPr>
              <a:t>84302</a:t>
            </a:r>
            <a:endParaRPr>
              <a:solidFill>
                <a:schemeClr val="dk1"/>
              </a:solidFill>
              <a:latin typeface="Exo"/>
              <a:ea typeface="Exo"/>
              <a:cs typeface="Exo"/>
              <a:sym typeface="Exo"/>
            </a:endParaRPr>
          </a:p>
        </p:txBody>
      </p:sp>
      <p:sp>
        <p:nvSpPr>
          <p:cNvPr id="366" name="Google Shape;366;p36"/>
          <p:cNvSpPr/>
          <p:nvPr/>
        </p:nvSpPr>
        <p:spPr>
          <a:xfrm>
            <a:off x="7535400" y="1845650"/>
            <a:ext cx="810600" cy="5208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Exo"/>
                <a:ea typeface="Exo"/>
                <a:cs typeface="Exo"/>
                <a:sym typeface="Exo"/>
              </a:rPr>
              <a:t>$25</a:t>
            </a:r>
            <a:endParaRPr>
              <a:solidFill>
                <a:schemeClr val="dk1"/>
              </a:solidFill>
              <a:latin typeface="Exo"/>
              <a:ea typeface="Exo"/>
              <a:cs typeface="Exo"/>
              <a:sym typeface="Exo"/>
            </a:endParaRPr>
          </a:p>
        </p:txBody>
      </p:sp>
      <p:sp>
        <p:nvSpPr>
          <p:cNvPr id="367" name="Google Shape;367;p36"/>
          <p:cNvSpPr/>
          <p:nvPr/>
        </p:nvSpPr>
        <p:spPr>
          <a:xfrm>
            <a:off x="5418000" y="974450"/>
            <a:ext cx="3301200" cy="671700"/>
          </a:xfrm>
          <a:prstGeom prst="rect">
            <a:avLst/>
          </a:prstGeom>
          <a:solidFill>
            <a:srgbClr val="EEEEEE">
              <a:alpha val="64709"/>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solidFill>
                <a:schemeClr val="accent3"/>
              </a:solidFill>
              <a:latin typeface="Exo"/>
              <a:ea typeface="Exo"/>
              <a:cs typeface="Exo"/>
              <a:sym typeface="Exo"/>
            </a:endParaRPr>
          </a:p>
        </p:txBody>
      </p:sp>
      <p:sp>
        <p:nvSpPr>
          <p:cNvPr id="368" name="Google Shape;368;p36"/>
          <p:cNvSpPr/>
          <p:nvPr/>
        </p:nvSpPr>
        <p:spPr>
          <a:xfrm rot="10800000">
            <a:off x="8419450" y="1244000"/>
            <a:ext cx="196500" cy="132600"/>
          </a:xfrm>
          <a:prstGeom prst="triangle">
            <a:avLst>
              <a:gd fmla="val 50000" name="adj"/>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6"/>
          <p:cNvSpPr/>
          <p:nvPr/>
        </p:nvSpPr>
        <p:spPr>
          <a:xfrm>
            <a:off x="5530850" y="1049900"/>
            <a:ext cx="810600" cy="5208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Exo"/>
                <a:ea typeface="Exo"/>
                <a:cs typeface="Exo"/>
                <a:sym typeface="Exo"/>
              </a:rPr>
              <a:t>Patio Work</a:t>
            </a:r>
            <a:endParaRPr sz="1100">
              <a:solidFill>
                <a:schemeClr val="dk1"/>
              </a:solidFill>
              <a:latin typeface="Exo"/>
              <a:ea typeface="Exo"/>
              <a:cs typeface="Exo"/>
              <a:sym typeface="Exo"/>
            </a:endParaRPr>
          </a:p>
        </p:txBody>
      </p:sp>
      <p:sp>
        <p:nvSpPr>
          <p:cNvPr id="370" name="Google Shape;370;p36"/>
          <p:cNvSpPr/>
          <p:nvPr/>
        </p:nvSpPr>
        <p:spPr>
          <a:xfrm>
            <a:off x="6533125" y="1049900"/>
            <a:ext cx="810600" cy="5208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Exo"/>
                <a:ea typeface="Exo"/>
                <a:cs typeface="Exo"/>
                <a:sym typeface="Exo"/>
              </a:rPr>
              <a:t>84321</a:t>
            </a:r>
            <a:endParaRPr>
              <a:solidFill>
                <a:schemeClr val="dk1"/>
              </a:solidFill>
              <a:latin typeface="Exo"/>
              <a:ea typeface="Exo"/>
              <a:cs typeface="Exo"/>
              <a:sym typeface="Exo"/>
            </a:endParaRPr>
          </a:p>
        </p:txBody>
      </p:sp>
      <p:sp>
        <p:nvSpPr>
          <p:cNvPr id="371" name="Google Shape;371;p36"/>
          <p:cNvSpPr/>
          <p:nvPr/>
        </p:nvSpPr>
        <p:spPr>
          <a:xfrm>
            <a:off x="7535400" y="1049900"/>
            <a:ext cx="810600" cy="5208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Exo"/>
                <a:ea typeface="Exo"/>
                <a:cs typeface="Exo"/>
                <a:sym typeface="Exo"/>
              </a:rPr>
              <a:t>$50</a:t>
            </a:r>
            <a:endParaRPr>
              <a:solidFill>
                <a:schemeClr val="dk1"/>
              </a:solidFill>
              <a:latin typeface="Exo"/>
              <a:ea typeface="Exo"/>
              <a:cs typeface="Exo"/>
              <a:sym typeface="Exo"/>
            </a:endParaRPr>
          </a:p>
        </p:txBody>
      </p:sp>
      <p:sp>
        <p:nvSpPr>
          <p:cNvPr id="372" name="Google Shape;372;p36"/>
          <p:cNvSpPr/>
          <p:nvPr/>
        </p:nvSpPr>
        <p:spPr>
          <a:xfrm rot="-5400000">
            <a:off x="5692375" y="2390775"/>
            <a:ext cx="249600" cy="375000"/>
          </a:xfrm>
          <a:prstGeom prst="round2SameRect">
            <a:avLst>
              <a:gd fmla="val 16667" name="adj1"/>
              <a:gd fmla="val 0" name="adj2"/>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6"/>
          <p:cNvSpPr/>
          <p:nvPr/>
        </p:nvSpPr>
        <p:spPr>
          <a:xfrm>
            <a:off x="6751675" y="2459450"/>
            <a:ext cx="373500" cy="245700"/>
          </a:xfrm>
          <a:prstGeom prst="rect">
            <a:avLst/>
          </a:prstGeom>
          <a:solidFill>
            <a:srgbClr val="B7B7B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Exo"/>
                <a:ea typeface="Exo"/>
                <a:cs typeface="Exo"/>
                <a:sym typeface="Exo"/>
              </a:rPr>
              <a:t>W</a:t>
            </a:r>
            <a:endParaRPr sz="1200">
              <a:latin typeface="Exo"/>
              <a:ea typeface="Exo"/>
              <a:cs typeface="Exo"/>
              <a:sym typeface="Exo"/>
            </a:endParaRPr>
          </a:p>
        </p:txBody>
      </p:sp>
      <p:sp>
        <p:nvSpPr>
          <p:cNvPr id="374" name="Google Shape;374;p36"/>
          <p:cNvSpPr/>
          <p:nvPr/>
        </p:nvSpPr>
        <p:spPr>
          <a:xfrm>
            <a:off x="7498675" y="2459450"/>
            <a:ext cx="373500" cy="2457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Exo"/>
                <a:ea typeface="Exo"/>
                <a:cs typeface="Exo"/>
                <a:sym typeface="Exo"/>
              </a:rPr>
              <a:t>F</a:t>
            </a:r>
            <a:endParaRPr sz="1200">
              <a:latin typeface="Exo"/>
              <a:ea typeface="Exo"/>
              <a:cs typeface="Exo"/>
              <a:sym typeface="Exo"/>
            </a:endParaRPr>
          </a:p>
        </p:txBody>
      </p:sp>
      <p:sp>
        <p:nvSpPr>
          <p:cNvPr id="375" name="Google Shape;375;p36"/>
          <p:cNvSpPr/>
          <p:nvPr/>
        </p:nvSpPr>
        <p:spPr>
          <a:xfrm>
            <a:off x="7125175" y="2459450"/>
            <a:ext cx="373500" cy="245700"/>
          </a:xfrm>
          <a:prstGeom prst="rect">
            <a:avLst/>
          </a:prstGeom>
          <a:solidFill>
            <a:srgbClr val="B7B7B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Exo"/>
                <a:ea typeface="Exo"/>
                <a:cs typeface="Exo"/>
                <a:sym typeface="Exo"/>
              </a:rPr>
              <a:t>Th</a:t>
            </a:r>
            <a:endParaRPr sz="1200">
              <a:latin typeface="Exo"/>
              <a:ea typeface="Exo"/>
              <a:cs typeface="Exo"/>
              <a:sym typeface="Exo"/>
            </a:endParaRPr>
          </a:p>
        </p:txBody>
      </p:sp>
      <p:sp>
        <p:nvSpPr>
          <p:cNvPr id="376" name="Google Shape;376;p36"/>
          <p:cNvSpPr/>
          <p:nvPr/>
        </p:nvSpPr>
        <p:spPr>
          <a:xfrm>
            <a:off x="6004675" y="2459450"/>
            <a:ext cx="373500" cy="2457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Exo"/>
                <a:ea typeface="Exo"/>
                <a:cs typeface="Exo"/>
                <a:sym typeface="Exo"/>
              </a:rPr>
              <a:t>M</a:t>
            </a:r>
            <a:endParaRPr sz="1200">
              <a:latin typeface="Exo"/>
              <a:ea typeface="Exo"/>
              <a:cs typeface="Exo"/>
              <a:sym typeface="Exo"/>
            </a:endParaRPr>
          </a:p>
        </p:txBody>
      </p:sp>
      <p:sp>
        <p:nvSpPr>
          <p:cNvPr id="377" name="Google Shape;377;p36"/>
          <p:cNvSpPr/>
          <p:nvPr/>
        </p:nvSpPr>
        <p:spPr>
          <a:xfrm>
            <a:off x="6378175" y="2459450"/>
            <a:ext cx="373500" cy="2457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Exo"/>
                <a:ea typeface="Exo"/>
                <a:cs typeface="Exo"/>
                <a:sym typeface="Exo"/>
              </a:rPr>
              <a:t>Tu</a:t>
            </a:r>
            <a:endParaRPr sz="1200">
              <a:latin typeface="Exo"/>
              <a:ea typeface="Exo"/>
              <a:cs typeface="Exo"/>
              <a:sym typeface="Exo"/>
            </a:endParaRPr>
          </a:p>
        </p:txBody>
      </p:sp>
      <p:sp>
        <p:nvSpPr>
          <p:cNvPr id="378" name="Google Shape;378;p36"/>
          <p:cNvSpPr/>
          <p:nvPr/>
        </p:nvSpPr>
        <p:spPr>
          <a:xfrm rot="5400000">
            <a:off x="7932025" y="2395700"/>
            <a:ext cx="253500" cy="373200"/>
          </a:xfrm>
          <a:prstGeom prst="round2SameRect">
            <a:avLst>
              <a:gd fmla="val 16667" name="adj1"/>
              <a:gd fmla="val 0" name="adj2"/>
            </a:avLst>
          </a:prstGeom>
          <a:solidFill>
            <a:srgbClr val="B7B7B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Exo"/>
              <a:ea typeface="Exo"/>
              <a:cs typeface="Exo"/>
              <a:sym typeface="Exo"/>
            </a:endParaRPr>
          </a:p>
        </p:txBody>
      </p:sp>
      <p:sp>
        <p:nvSpPr>
          <p:cNvPr id="379" name="Google Shape;379;p36"/>
          <p:cNvSpPr txBox="1"/>
          <p:nvPr/>
        </p:nvSpPr>
        <p:spPr>
          <a:xfrm>
            <a:off x="5631475" y="2397650"/>
            <a:ext cx="373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Exo"/>
                <a:ea typeface="Exo"/>
                <a:cs typeface="Exo"/>
                <a:sym typeface="Exo"/>
              </a:rPr>
              <a:t>Su</a:t>
            </a:r>
            <a:endParaRPr sz="1200">
              <a:latin typeface="Exo"/>
              <a:ea typeface="Exo"/>
              <a:cs typeface="Exo"/>
              <a:sym typeface="Exo"/>
            </a:endParaRPr>
          </a:p>
        </p:txBody>
      </p:sp>
      <p:sp>
        <p:nvSpPr>
          <p:cNvPr id="380" name="Google Shape;380;p36"/>
          <p:cNvSpPr txBox="1"/>
          <p:nvPr/>
        </p:nvSpPr>
        <p:spPr>
          <a:xfrm>
            <a:off x="7872175" y="2397650"/>
            <a:ext cx="373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Exo"/>
                <a:ea typeface="Exo"/>
                <a:cs typeface="Exo"/>
                <a:sym typeface="Exo"/>
              </a:rPr>
              <a:t>Sa</a:t>
            </a:r>
            <a:endParaRPr sz="1200">
              <a:latin typeface="Exo"/>
              <a:ea typeface="Exo"/>
              <a:cs typeface="Exo"/>
              <a:sym typeface="Exo"/>
            </a:endParaRPr>
          </a:p>
        </p:txBody>
      </p:sp>
      <p:sp>
        <p:nvSpPr>
          <p:cNvPr id="381" name="Google Shape;381;p36"/>
          <p:cNvSpPr/>
          <p:nvPr/>
        </p:nvSpPr>
        <p:spPr>
          <a:xfrm>
            <a:off x="5530850" y="2798138"/>
            <a:ext cx="810600" cy="5208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Exo"/>
                <a:ea typeface="Exo"/>
                <a:cs typeface="Exo"/>
                <a:sym typeface="Exo"/>
              </a:rPr>
              <a:t>4-6 PM</a:t>
            </a:r>
            <a:endParaRPr>
              <a:solidFill>
                <a:schemeClr val="dk1"/>
              </a:solidFill>
              <a:latin typeface="Exo"/>
              <a:ea typeface="Exo"/>
              <a:cs typeface="Exo"/>
              <a:sym typeface="Exo"/>
            </a:endParaRPr>
          </a:p>
        </p:txBody>
      </p:sp>
      <p:sp>
        <p:nvSpPr>
          <p:cNvPr id="382" name="Google Shape;382;p36"/>
          <p:cNvSpPr/>
          <p:nvPr/>
        </p:nvSpPr>
        <p:spPr>
          <a:xfrm>
            <a:off x="7535400" y="2800100"/>
            <a:ext cx="810600" cy="5208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Exo"/>
                <a:ea typeface="Exo"/>
                <a:cs typeface="Exo"/>
                <a:sym typeface="Exo"/>
              </a:rPr>
              <a:t>Annie</a:t>
            </a:r>
            <a:endParaRPr>
              <a:solidFill>
                <a:schemeClr val="dk1"/>
              </a:solidFill>
              <a:latin typeface="Exo"/>
              <a:ea typeface="Exo"/>
              <a:cs typeface="Exo"/>
              <a:sym typeface="Exo"/>
            </a:endParaRPr>
          </a:p>
          <a:p>
            <a:pPr indent="0" lvl="0" marL="0" rtl="0" algn="ctr">
              <a:spcBef>
                <a:spcPts val="0"/>
              </a:spcBef>
              <a:spcAft>
                <a:spcPts val="0"/>
              </a:spcAft>
              <a:buNone/>
            </a:pPr>
            <a:r>
              <a:rPr lang="en" sz="700">
                <a:solidFill>
                  <a:schemeClr val="dk1"/>
                </a:solidFill>
                <a:latin typeface="Exo"/>
                <a:ea typeface="Exo"/>
                <a:cs typeface="Exo"/>
                <a:sym typeface="Exo"/>
              </a:rPr>
              <a:t>435-123-4567</a:t>
            </a:r>
            <a:endParaRPr sz="700">
              <a:solidFill>
                <a:schemeClr val="dk1"/>
              </a:solidFill>
              <a:latin typeface="Exo"/>
              <a:ea typeface="Exo"/>
              <a:cs typeface="Exo"/>
              <a:sym typeface="Exo"/>
            </a:endParaRPr>
          </a:p>
        </p:txBody>
      </p:sp>
      <p:sp>
        <p:nvSpPr>
          <p:cNvPr id="383" name="Google Shape;383;p36"/>
          <p:cNvSpPr/>
          <p:nvPr/>
        </p:nvSpPr>
        <p:spPr>
          <a:xfrm>
            <a:off x="7547550" y="3436525"/>
            <a:ext cx="810600" cy="5208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Exo"/>
                <a:ea typeface="Exo"/>
                <a:cs typeface="Exo"/>
                <a:sym typeface="Exo"/>
              </a:rPr>
              <a:t>Mark Finished!</a:t>
            </a:r>
            <a:endParaRPr sz="1100">
              <a:solidFill>
                <a:schemeClr val="dk1"/>
              </a:solidFill>
              <a:latin typeface="Exo"/>
              <a:ea typeface="Exo"/>
              <a:cs typeface="Exo"/>
              <a:sym typeface="Exo"/>
            </a:endParaRPr>
          </a:p>
        </p:txBody>
      </p:sp>
      <p:sp>
        <p:nvSpPr>
          <p:cNvPr id="384" name="Google Shape;384;p36"/>
          <p:cNvSpPr/>
          <p:nvPr/>
        </p:nvSpPr>
        <p:spPr>
          <a:xfrm>
            <a:off x="6533125" y="2798150"/>
            <a:ext cx="810600" cy="5208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Exo"/>
                <a:ea typeface="Exo"/>
                <a:cs typeface="Exo"/>
                <a:sym typeface="Exo"/>
              </a:rPr>
              <a:t>~1.5 Hours</a:t>
            </a:r>
            <a:endParaRPr>
              <a:solidFill>
                <a:schemeClr val="dk1"/>
              </a:solidFill>
              <a:latin typeface="Exo"/>
              <a:ea typeface="Exo"/>
              <a:cs typeface="Exo"/>
              <a:sym typeface="Exo"/>
            </a:endParaRPr>
          </a:p>
        </p:txBody>
      </p:sp>
      <p:sp>
        <p:nvSpPr>
          <p:cNvPr id="385" name="Google Shape;385;p36"/>
          <p:cNvSpPr/>
          <p:nvPr/>
        </p:nvSpPr>
        <p:spPr>
          <a:xfrm>
            <a:off x="5530850" y="3436525"/>
            <a:ext cx="1812900" cy="5208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Exo"/>
                <a:ea typeface="Exo"/>
                <a:cs typeface="Exo"/>
                <a:sym typeface="Exo"/>
              </a:rPr>
              <a:t>I just want my lawn mowed, but I may need some trimming too.</a:t>
            </a:r>
            <a:endParaRPr sz="1000">
              <a:solidFill>
                <a:schemeClr val="dk1"/>
              </a:solidFill>
              <a:latin typeface="Exo"/>
              <a:ea typeface="Exo"/>
              <a:cs typeface="Exo"/>
              <a:sym typeface="Ex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p37"/>
          <p:cNvPicPr preferRelativeResize="0"/>
          <p:nvPr/>
        </p:nvPicPr>
        <p:blipFill>
          <a:blip r:embed="rId3">
            <a:alphaModFix/>
          </a:blip>
          <a:stretch>
            <a:fillRect/>
          </a:stretch>
        </p:blipFill>
        <p:spPr>
          <a:xfrm>
            <a:off x="3016275" y="638175"/>
            <a:ext cx="2940924" cy="37327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38"/>
          <p:cNvPicPr preferRelativeResize="0"/>
          <p:nvPr/>
        </p:nvPicPr>
        <p:blipFill>
          <a:blip r:embed="rId3">
            <a:alphaModFix/>
          </a:blip>
          <a:stretch>
            <a:fillRect/>
          </a:stretch>
        </p:blipFill>
        <p:spPr>
          <a:xfrm>
            <a:off x="3042050" y="563688"/>
            <a:ext cx="3059899" cy="40161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pic>
        <p:nvPicPr>
          <p:cNvPr id="400" name="Google Shape;400;p39"/>
          <p:cNvPicPr preferRelativeResize="0"/>
          <p:nvPr/>
        </p:nvPicPr>
        <p:blipFill>
          <a:blip r:embed="rId3">
            <a:alphaModFix/>
          </a:blip>
          <a:stretch>
            <a:fillRect/>
          </a:stretch>
        </p:blipFill>
        <p:spPr>
          <a:xfrm>
            <a:off x="1095700" y="526300"/>
            <a:ext cx="2612300" cy="3884225"/>
          </a:xfrm>
          <a:prstGeom prst="rect">
            <a:avLst/>
          </a:prstGeom>
          <a:noFill/>
          <a:ln>
            <a:noFill/>
          </a:ln>
        </p:spPr>
      </p:pic>
      <p:sp>
        <p:nvSpPr>
          <p:cNvPr id="401" name="Google Shape;401;p39"/>
          <p:cNvSpPr txBox="1"/>
          <p:nvPr/>
        </p:nvSpPr>
        <p:spPr>
          <a:xfrm>
            <a:off x="4869425" y="773325"/>
            <a:ext cx="3569100" cy="23859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1100"/>
              <a:t>Entry Conditions:</a:t>
            </a:r>
            <a:endParaRPr sz="1100"/>
          </a:p>
          <a:p>
            <a:pPr indent="0" lvl="0" marL="914400" rtl="0" algn="l">
              <a:spcBef>
                <a:spcPts val="0"/>
              </a:spcBef>
              <a:spcAft>
                <a:spcPts val="0"/>
              </a:spcAft>
              <a:buNone/>
            </a:pPr>
            <a:r>
              <a:rPr lang="en" sz="1100"/>
              <a:t>Worker is logged in</a:t>
            </a:r>
            <a:endParaRPr sz="1100"/>
          </a:p>
          <a:p>
            <a:pPr indent="0" lvl="0" marL="914400" rtl="0" algn="l">
              <a:spcBef>
                <a:spcPts val="0"/>
              </a:spcBef>
              <a:spcAft>
                <a:spcPts val="0"/>
              </a:spcAft>
              <a:buNone/>
            </a:pPr>
            <a:r>
              <a:rPr lang="en" sz="1100"/>
              <a:t>Worker is looking for a new Job</a:t>
            </a:r>
            <a:endParaRPr sz="1100"/>
          </a:p>
          <a:p>
            <a:pPr indent="0" lvl="0" marL="457200" rtl="0" algn="l">
              <a:spcBef>
                <a:spcPts val="0"/>
              </a:spcBef>
              <a:spcAft>
                <a:spcPts val="0"/>
              </a:spcAft>
              <a:buNone/>
            </a:pPr>
            <a:r>
              <a:rPr lang="en" sz="1100"/>
              <a:t>Exit Conditions:</a:t>
            </a:r>
            <a:endParaRPr sz="1100"/>
          </a:p>
          <a:p>
            <a:pPr indent="0" lvl="0" marL="914400" rtl="0" algn="l">
              <a:spcBef>
                <a:spcPts val="0"/>
              </a:spcBef>
              <a:spcAft>
                <a:spcPts val="0"/>
              </a:spcAft>
              <a:buNone/>
            </a:pPr>
            <a:r>
              <a:rPr lang="en" sz="1100"/>
              <a:t>Worker Accepts a New Job</a:t>
            </a:r>
            <a:endParaRPr sz="1100"/>
          </a:p>
          <a:p>
            <a:pPr indent="0" lvl="0" marL="457200" rtl="0" algn="l">
              <a:spcBef>
                <a:spcPts val="0"/>
              </a:spcBef>
              <a:spcAft>
                <a:spcPts val="0"/>
              </a:spcAft>
              <a:buNone/>
            </a:pPr>
            <a:r>
              <a:rPr lang="en" sz="1100"/>
              <a:t>Event Flow:</a:t>
            </a:r>
            <a:endParaRPr sz="1100"/>
          </a:p>
          <a:p>
            <a:pPr indent="-298450" lvl="1" marL="914400" rtl="0" algn="l">
              <a:spcBef>
                <a:spcPts val="0"/>
              </a:spcBef>
              <a:spcAft>
                <a:spcPts val="0"/>
              </a:spcAft>
              <a:buSzPts val="1100"/>
              <a:buAutoNum type="alphaLcPeriod"/>
            </a:pPr>
            <a:r>
              <a:rPr lang="en" sz="1100"/>
              <a:t>Worker Looks at Active Job board</a:t>
            </a:r>
            <a:endParaRPr sz="1100"/>
          </a:p>
          <a:p>
            <a:pPr indent="-298450" lvl="1" marL="914400" rtl="0" algn="l">
              <a:spcBef>
                <a:spcPts val="0"/>
              </a:spcBef>
              <a:spcAft>
                <a:spcPts val="0"/>
              </a:spcAft>
              <a:buSzPts val="1100"/>
              <a:buAutoNum type="alphaLcPeriod"/>
            </a:pPr>
            <a:r>
              <a:rPr lang="en" sz="1100"/>
              <a:t>Worker Accepts a Job</a:t>
            </a:r>
            <a:endParaRPr sz="1100"/>
          </a:p>
          <a:p>
            <a:pPr indent="-298450" lvl="1" marL="914400" rtl="0" algn="l">
              <a:spcBef>
                <a:spcPts val="0"/>
              </a:spcBef>
              <a:spcAft>
                <a:spcPts val="0"/>
              </a:spcAft>
              <a:buSzPts val="1100"/>
              <a:buAutoNum type="alphaLcPeriod"/>
            </a:pPr>
            <a:r>
              <a:rPr lang="en" sz="1100"/>
              <a:t>System Updates that Worker Accepted the job in database</a:t>
            </a:r>
            <a:endParaRPr sz="1100"/>
          </a:p>
          <a:p>
            <a:pPr indent="-298450" lvl="1" marL="914400" rtl="0" algn="l">
              <a:spcBef>
                <a:spcPts val="0"/>
              </a:spcBef>
              <a:spcAft>
                <a:spcPts val="0"/>
              </a:spcAft>
              <a:buSzPts val="1100"/>
              <a:buAutoNum type="alphaLcPeriod"/>
            </a:pPr>
            <a:r>
              <a:rPr lang="en" sz="1100"/>
              <a:t>System Sends notification to Customer</a:t>
            </a:r>
            <a:endParaRPr sz="1100"/>
          </a:p>
          <a:p>
            <a:pPr indent="-298450" lvl="1" marL="914400" rtl="0" algn="l">
              <a:spcBef>
                <a:spcPts val="0"/>
              </a:spcBef>
              <a:spcAft>
                <a:spcPts val="0"/>
              </a:spcAft>
              <a:buSzPts val="1100"/>
              <a:buAutoNum type="alphaLcPeriod"/>
            </a:pPr>
            <a:r>
              <a:rPr lang="en" sz="1100"/>
              <a:t>System displays confirmation of Acceptance</a:t>
            </a:r>
            <a:endParaRPr>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0"/>
          <p:cNvSpPr txBox="1"/>
          <p:nvPr>
            <p:ph idx="1" type="body"/>
          </p:nvPr>
        </p:nvSpPr>
        <p:spPr>
          <a:xfrm>
            <a:off x="5158375" y="552375"/>
            <a:ext cx="3166500" cy="3849600"/>
          </a:xfrm>
          <a:prstGeom prst="rect">
            <a:avLst/>
          </a:prstGeom>
        </p:spPr>
        <p:txBody>
          <a:bodyPr anchorCtr="0" anchor="t" bIns="91425" lIns="91425" spcFirstLastPara="1" rIns="91425" wrap="square" tIns="91425">
            <a:normAutofit lnSpcReduction="10000"/>
          </a:bodyPr>
          <a:lstStyle/>
          <a:p>
            <a:pPr indent="0" lvl="0" marL="457200" rtl="0" algn="l">
              <a:lnSpc>
                <a:spcPct val="100000"/>
              </a:lnSpc>
              <a:spcBef>
                <a:spcPts val="0"/>
              </a:spcBef>
              <a:spcAft>
                <a:spcPts val="0"/>
              </a:spcAft>
              <a:buNone/>
            </a:pPr>
            <a:r>
              <a:rPr lang="en" sz="1100">
                <a:solidFill>
                  <a:srgbClr val="000000"/>
                </a:solidFill>
                <a:latin typeface="Arial"/>
                <a:ea typeface="Arial"/>
                <a:cs typeface="Arial"/>
                <a:sym typeface="Arial"/>
              </a:rPr>
              <a:t>Entry Conditions:</a:t>
            </a:r>
            <a:endParaRPr sz="1100">
              <a:solidFill>
                <a:srgbClr val="000000"/>
              </a:solidFill>
              <a:latin typeface="Arial"/>
              <a:ea typeface="Arial"/>
              <a:cs typeface="Arial"/>
              <a:sym typeface="Arial"/>
            </a:endParaRPr>
          </a:p>
          <a:p>
            <a:pPr indent="0" lvl="0" marL="914400" rtl="0" algn="l">
              <a:lnSpc>
                <a:spcPct val="100000"/>
              </a:lnSpc>
              <a:spcBef>
                <a:spcPts val="0"/>
              </a:spcBef>
              <a:spcAft>
                <a:spcPts val="0"/>
              </a:spcAft>
              <a:buNone/>
            </a:pPr>
            <a:r>
              <a:rPr lang="en" sz="1100">
                <a:solidFill>
                  <a:srgbClr val="000000"/>
                </a:solidFill>
                <a:latin typeface="Arial"/>
                <a:ea typeface="Arial"/>
                <a:cs typeface="Arial"/>
                <a:sym typeface="Arial"/>
              </a:rPr>
              <a:t>Worker is logged in </a:t>
            </a:r>
            <a:endParaRPr sz="1100">
              <a:solidFill>
                <a:srgbClr val="000000"/>
              </a:solidFill>
              <a:latin typeface="Arial"/>
              <a:ea typeface="Arial"/>
              <a:cs typeface="Arial"/>
              <a:sym typeface="Arial"/>
            </a:endParaRPr>
          </a:p>
          <a:p>
            <a:pPr indent="0" lvl="0" marL="914400" rtl="0" algn="l">
              <a:lnSpc>
                <a:spcPct val="100000"/>
              </a:lnSpc>
              <a:spcBef>
                <a:spcPts val="0"/>
              </a:spcBef>
              <a:spcAft>
                <a:spcPts val="0"/>
              </a:spcAft>
              <a:buNone/>
            </a:pPr>
            <a:r>
              <a:rPr lang="en" sz="1100">
                <a:solidFill>
                  <a:srgbClr val="000000"/>
                </a:solidFill>
                <a:latin typeface="Arial"/>
                <a:ea typeface="Arial"/>
                <a:cs typeface="Arial"/>
                <a:sym typeface="Arial"/>
              </a:rPr>
              <a:t>Worker has finished job</a:t>
            </a:r>
            <a:endParaRPr sz="1100">
              <a:solidFill>
                <a:srgbClr val="000000"/>
              </a:solidFill>
              <a:latin typeface="Arial"/>
              <a:ea typeface="Arial"/>
              <a:cs typeface="Arial"/>
              <a:sym typeface="Arial"/>
            </a:endParaRPr>
          </a:p>
          <a:p>
            <a:pPr indent="0" lvl="0" marL="457200" rtl="0" algn="l">
              <a:lnSpc>
                <a:spcPct val="100000"/>
              </a:lnSpc>
              <a:spcBef>
                <a:spcPts val="0"/>
              </a:spcBef>
              <a:spcAft>
                <a:spcPts val="0"/>
              </a:spcAft>
              <a:buNone/>
            </a:pPr>
            <a:r>
              <a:rPr lang="en" sz="1100">
                <a:solidFill>
                  <a:srgbClr val="000000"/>
                </a:solidFill>
                <a:latin typeface="Arial"/>
                <a:ea typeface="Arial"/>
                <a:cs typeface="Arial"/>
                <a:sym typeface="Arial"/>
              </a:rPr>
              <a:t>Exit Conditions:</a:t>
            </a:r>
            <a:endParaRPr sz="1100">
              <a:solidFill>
                <a:srgbClr val="000000"/>
              </a:solidFill>
              <a:latin typeface="Arial"/>
              <a:ea typeface="Arial"/>
              <a:cs typeface="Arial"/>
              <a:sym typeface="Arial"/>
            </a:endParaRPr>
          </a:p>
          <a:p>
            <a:pPr indent="0" lvl="0" marL="914400" rtl="0" algn="l">
              <a:lnSpc>
                <a:spcPct val="100000"/>
              </a:lnSpc>
              <a:spcBef>
                <a:spcPts val="0"/>
              </a:spcBef>
              <a:spcAft>
                <a:spcPts val="0"/>
              </a:spcAft>
              <a:buNone/>
            </a:pPr>
            <a:r>
              <a:rPr lang="en" sz="1100">
                <a:solidFill>
                  <a:srgbClr val="000000"/>
                </a:solidFill>
                <a:latin typeface="Arial"/>
                <a:ea typeface="Arial"/>
                <a:cs typeface="Arial"/>
                <a:sym typeface="Arial"/>
              </a:rPr>
              <a:t>Worker has reviewed the job</a:t>
            </a:r>
            <a:endParaRPr sz="1100">
              <a:solidFill>
                <a:srgbClr val="000000"/>
              </a:solidFill>
              <a:latin typeface="Arial"/>
              <a:ea typeface="Arial"/>
              <a:cs typeface="Arial"/>
              <a:sym typeface="Arial"/>
            </a:endParaRPr>
          </a:p>
          <a:p>
            <a:pPr indent="0" lvl="0" marL="914400" rtl="0" algn="l">
              <a:lnSpc>
                <a:spcPct val="100000"/>
              </a:lnSpc>
              <a:spcBef>
                <a:spcPts val="0"/>
              </a:spcBef>
              <a:spcAft>
                <a:spcPts val="0"/>
              </a:spcAft>
              <a:buNone/>
            </a:pPr>
            <a:r>
              <a:rPr lang="en" sz="1100">
                <a:solidFill>
                  <a:srgbClr val="000000"/>
                </a:solidFill>
                <a:latin typeface="Arial"/>
                <a:ea typeface="Arial"/>
                <a:cs typeface="Arial"/>
                <a:sym typeface="Arial"/>
              </a:rPr>
              <a:t>Worker has marked the job as finished, but not reviewed it</a:t>
            </a:r>
            <a:endParaRPr sz="1100">
              <a:solidFill>
                <a:srgbClr val="000000"/>
              </a:solidFill>
              <a:latin typeface="Arial"/>
              <a:ea typeface="Arial"/>
              <a:cs typeface="Arial"/>
              <a:sym typeface="Arial"/>
            </a:endParaRPr>
          </a:p>
          <a:p>
            <a:pPr indent="0" lvl="0" marL="457200" rtl="0" algn="l">
              <a:lnSpc>
                <a:spcPct val="100000"/>
              </a:lnSpc>
              <a:spcBef>
                <a:spcPts val="0"/>
              </a:spcBef>
              <a:spcAft>
                <a:spcPts val="0"/>
              </a:spcAft>
              <a:buNone/>
            </a:pPr>
            <a:r>
              <a:rPr lang="en" sz="1100">
                <a:solidFill>
                  <a:srgbClr val="000000"/>
                </a:solidFill>
                <a:latin typeface="Arial"/>
                <a:ea typeface="Arial"/>
                <a:cs typeface="Arial"/>
                <a:sym typeface="Arial"/>
              </a:rPr>
              <a:t>Event Flow</a:t>
            </a:r>
            <a:endParaRPr sz="1100">
              <a:solidFill>
                <a:srgbClr val="000000"/>
              </a:solidFill>
              <a:latin typeface="Arial"/>
              <a:ea typeface="Arial"/>
              <a:cs typeface="Arial"/>
              <a:sym typeface="Arial"/>
            </a:endParaRPr>
          </a:p>
          <a:p>
            <a:pPr indent="-298450" lvl="1" marL="914400" rtl="0" algn="l">
              <a:lnSpc>
                <a:spcPct val="100000"/>
              </a:lnSpc>
              <a:spcBef>
                <a:spcPts val="0"/>
              </a:spcBef>
              <a:spcAft>
                <a:spcPts val="0"/>
              </a:spcAft>
              <a:buClr>
                <a:srgbClr val="000000"/>
              </a:buClr>
              <a:buSzPts val="1100"/>
              <a:buFont typeface="Arial"/>
              <a:buAutoNum type="alphaLcPeriod"/>
            </a:pPr>
            <a:r>
              <a:rPr lang="en">
                <a:solidFill>
                  <a:srgbClr val="000000"/>
                </a:solidFill>
                <a:latin typeface="Arial"/>
                <a:ea typeface="Arial"/>
                <a:cs typeface="Arial"/>
                <a:sym typeface="Arial"/>
              </a:rPr>
              <a:t>Worker marks job as finished</a:t>
            </a:r>
            <a:endParaRPr>
              <a:solidFill>
                <a:srgbClr val="000000"/>
              </a:solidFill>
              <a:latin typeface="Arial"/>
              <a:ea typeface="Arial"/>
              <a:cs typeface="Arial"/>
              <a:sym typeface="Arial"/>
            </a:endParaRPr>
          </a:p>
          <a:p>
            <a:pPr indent="-298450" lvl="1" marL="914400" rtl="0" algn="l">
              <a:lnSpc>
                <a:spcPct val="100000"/>
              </a:lnSpc>
              <a:spcBef>
                <a:spcPts val="0"/>
              </a:spcBef>
              <a:spcAft>
                <a:spcPts val="0"/>
              </a:spcAft>
              <a:buClr>
                <a:srgbClr val="000000"/>
              </a:buClr>
              <a:buSzPts val="1100"/>
              <a:buFont typeface="Arial"/>
              <a:buAutoNum type="alphaLcPeriod"/>
            </a:pPr>
            <a:r>
              <a:rPr lang="en">
                <a:solidFill>
                  <a:srgbClr val="000000"/>
                </a:solidFill>
                <a:latin typeface="Arial"/>
                <a:ea typeface="Arial"/>
                <a:cs typeface="Arial"/>
                <a:sym typeface="Arial"/>
              </a:rPr>
              <a:t>System updates job as finished in database</a:t>
            </a:r>
            <a:endParaRPr>
              <a:solidFill>
                <a:srgbClr val="000000"/>
              </a:solidFill>
              <a:latin typeface="Arial"/>
              <a:ea typeface="Arial"/>
              <a:cs typeface="Arial"/>
              <a:sym typeface="Arial"/>
            </a:endParaRPr>
          </a:p>
          <a:p>
            <a:pPr indent="-298450" lvl="1" marL="914400" rtl="0" algn="l">
              <a:lnSpc>
                <a:spcPct val="100000"/>
              </a:lnSpc>
              <a:spcBef>
                <a:spcPts val="0"/>
              </a:spcBef>
              <a:spcAft>
                <a:spcPts val="0"/>
              </a:spcAft>
              <a:buClr>
                <a:srgbClr val="000000"/>
              </a:buClr>
              <a:buSzPts val="1100"/>
              <a:buFont typeface="Arial"/>
              <a:buAutoNum type="alphaLcPeriod"/>
            </a:pPr>
            <a:r>
              <a:rPr lang="en">
                <a:solidFill>
                  <a:srgbClr val="000000"/>
                </a:solidFill>
                <a:latin typeface="Arial"/>
                <a:ea typeface="Arial"/>
                <a:cs typeface="Arial"/>
                <a:sym typeface="Arial"/>
              </a:rPr>
              <a:t>System Transfers amount out of Customer account</a:t>
            </a:r>
            <a:endParaRPr>
              <a:solidFill>
                <a:srgbClr val="000000"/>
              </a:solidFill>
              <a:latin typeface="Arial"/>
              <a:ea typeface="Arial"/>
              <a:cs typeface="Arial"/>
              <a:sym typeface="Arial"/>
            </a:endParaRPr>
          </a:p>
          <a:p>
            <a:pPr indent="-298450" lvl="1" marL="914400" rtl="0" algn="l">
              <a:lnSpc>
                <a:spcPct val="100000"/>
              </a:lnSpc>
              <a:spcBef>
                <a:spcPts val="0"/>
              </a:spcBef>
              <a:spcAft>
                <a:spcPts val="0"/>
              </a:spcAft>
              <a:buClr>
                <a:srgbClr val="000000"/>
              </a:buClr>
              <a:buSzPts val="1100"/>
              <a:buFont typeface="Arial"/>
              <a:buAutoNum type="alphaLcPeriod"/>
            </a:pPr>
            <a:r>
              <a:rPr lang="en">
                <a:solidFill>
                  <a:srgbClr val="000000"/>
                </a:solidFill>
                <a:latin typeface="Arial"/>
                <a:ea typeface="Arial"/>
                <a:cs typeface="Arial"/>
                <a:sym typeface="Arial"/>
              </a:rPr>
              <a:t>System Transfers 10% to Owner account</a:t>
            </a:r>
            <a:endParaRPr>
              <a:solidFill>
                <a:srgbClr val="000000"/>
              </a:solidFill>
              <a:latin typeface="Arial"/>
              <a:ea typeface="Arial"/>
              <a:cs typeface="Arial"/>
              <a:sym typeface="Arial"/>
            </a:endParaRPr>
          </a:p>
          <a:p>
            <a:pPr indent="-298450" lvl="1" marL="914400" rtl="0" algn="l">
              <a:lnSpc>
                <a:spcPct val="100000"/>
              </a:lnSpc>
              <a:spcBef>
                <a:spcPts val="0"/>
              </a:spcBef>
              <a:spcAft>
                <a:spcPts val="0"/>
              </a:spcAft>
              <a:buClr>
                <a:srgbClr val="000000"/>
              </a:buClr>
              <a:buSzPts val="1100"/>
              <a:buFont typeface="Arial"/>
              <a:buAutoNum type="alphaLcPeriod"/>
            </a:pPr>
            <a:r>
              <a:rPr lang="en">
                <a:solidFill>
                  <a:srgbClr val="000000"/>
                </a:solidFill>
                <a:latin typeface="Arial"/>
                <a:ea typeface="Arial"/>
                <a:cs typeface="Arial"/>
                <a:sym typeface="Arial"/>
              </a:rPr>
              <a:t>System Transfers 90% to Worker account</a:t>
            </a:r>
            <a:endParaRPr>
              <a:solidFill>
                <a:srgbClr val="000000"/>
              </a:solidFill>
              <a:latin typeface="Arial"/>
              <a:ea typeface="Arial"/>
              <a:cs typeface="Arial"/>
              <a:sym typeface="Arial"/>
            </a:endParaRPr>
          </a:p>
          <a:p>
            <a:pPr indent="-298450" lvl="1" marL="914400" rtl="0" algn="l">
              <a:lnSpc>
                <a:spcPct val="100000"/>
              </a:lnSpc>
              <a:spcBef>
                <a:spcPts val="0"/>
              </a:spcBef>
              <a:spcAft>
                <a:spcPts val="0"/>
              </a:spcAft>
              <a:buClr>
                <a:srgbClr val="000000"/>
              </a:buClr>
              <a:buSzPts val="1100"/>
              <a:buFont typeface="Arial"/>
              <a:buAutoNum type="alphaLcPeriod"/>
            </a:pPr>
            <a:r>
              <a:rPr lang="en">
                <a:solidFill>
                  <a:srgbClr val="000000"/>
                </a:solidFill>
                <a:latin typeface="Arial"/>
                <a:ea typeface="Arial"/>
                <a:cs typeface="Arial"/>
                <a:sym typeface="Arial"/>
              </a:rPr>
              <a:t>System allows Worker option to provide feedback</a:t>
            </a:r>
            <a:endParaRPr>
              <a:solidFill>
                <a:srgbClr val="000000"/>
              </a:solidFill>
              <a:latin typeface="Arial"/>
              <a:ea typeface="Arial"/>
              <a:cs typeface="Arial"/>
              <a:sym typeface="Arial"/>
            </a:endParaRPr>
          </a:p>
          <a:p>
            <a:pPr indent="-298450" lvl="1" marL="914400" rtl="0" algn="l">
              <a:lnSpc>
                <a:spcPct val="100000"/>
              </a:lnSpc>
              <a:spcBef>
                <a:spcPts val="0"/>
              </a:spcBef>
              <a:spcAft>
                <a:spcPts val="0"/>
              </a:spcAft>
              <a:buClr>
                <a:srgbClr val="000000"/>
              </a:buClr>
              <a:buSzPts val="1100"/>
              <a:buFont typeface="Arial"/>
              <a:buAutoNum type="alphaLcPeriod"/>
            </a:pPr>
            <a:r>
              <a:rPr lang="en">
                <a:solidFill>
                  <a:srgbClr val="000000"/>
                </a:solidFill>
                <a:latin typeface="Arial"/>
                <a:ea typeface="Arial"/>
                <a:cs typeface="Arial"/>
                <a:sym typeface="Arial"/>
              </a:rPr>
              <a:t>Worker Chooses rating and leaves feedback</a:t>
            </a:r>
            <a:endParaRPr>
              <a:solidFill>
                <a:srgbClr val="000000"/>
              </a:solidFill>
              <a:latin typeface="Arial"/>
              <a:ea typeface="Arial"/>
              <a:cs typeface="Arial"/>
              <a:sym typeface="Arial"/>
            </a:endParaRPr>
          </a:p>
          <a:p>
            <a:pPr indent="-298450" lvl="1" marL="914400" rtl="0" algn="l">
              <a:lnSpc>
                <a:spcPct val="100000"/>
              </a:lnSpc>
              <a:spcBef>
                <a:spcPts val="0"/>
              </a:spcBef>
              <a:spcAft>
                <a:spcPts val="0"/>
              </a:spcAft>
              <a:buClr>
                <a:srgbClr val="000000"/>
              </a:buClr>
              <a:buSzPts val="1100"/>
              <a:buFont typeface="Arial"/>
              <a:buAutoNum type="alphaLcPeriod"/>
            </a:pPr>
            <a:r>
              <a:rPr lang="en">
                <a:solidFill>
                  <a:srgbClr val="000000"/>
                </a:solidFill>
                <a:latin typeface="Arial"/>
                <a:ea typeface="Arial"/>
                <a:cs typeface="Arial"/>
                <a:sym typeface="Arial"/>
              </a:rPr>
              <a:t>System posts review to database and updates Customer rating</a:t>
            </a:r>
            <a:endParaRPr/>
          </a:p>
        </p:txBody>
      </p:sp>
      <p:pic>
        <p:nvPicPr>
          <p:cNvPr id="407" name="Google Shape;407;p40"/>
          <p:cNvPicPr preferRelativeResize="0"/>
          <p:nvPr/>
        </p:nvPicPr>
        <p:blipFill>
          <a:blip r:embed="rId3">
            <a:alphaModFix/>
          </a:blip>
          <a:stretch>
            <a:fillRect/>
          </a:stretch>
        </p:blipFill>
        <p:spPr>
          <a:xfrm>
            <a:off x="503950" y="870700"/>
            <a:ext cx="4693800" cy="32495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Worker Features Testing</a:t>
            </a:r>
            <a:endParaRPr/>
          </a:p>
        </p:txBody>
      </p:sp>
      <p:sp>
        <p:nvSpPr>
          <p:cNvPr id="413" name="Google Shape;413;p41"/>
          <p:cNvSpPr txBox="1"/>
          <p:nvPr>
            <p:ph idx="1" type="body"/>
          </p:nvPr>
        </p:nvSpPr>
        <p:spPr>
          <a:xfrm>
            <a:off x="819150" y="1990725"/>
            <a:ext cx="79518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One unit test class for worker features</a:t>
            </a:r>
            <a:endParaRPr/>
          </a:p>
          <a:p>
            <a:pPr indent="-311150" lvl="0" marL="457200" rtl="0" algn="l">
              <a:spcBef>
                <a:spcPts val="0"/>
              </a:spcBef>
              <a:spcAft>
                <a:spcPts val="0"/>
              </a:spcAft>
              <a:buSzPts val="1300"/>
              <a:buChar char="●"/>
            </a:pPr>
            <a:r>
              <a:rPr lang="en"/>
              <a:t>Can be run using: “python manage.py test”</a:t>
            </a:r>
            <a:endParaRPr/>
          </a:p>
          <a:p>
            <a:pPr indent="-311150" lvl="0" marL="457200" rtl="0" algn="l">
              <a:spcBef>
                <a:spcPts val="0"/>
              </a:spcBef>
              <a:spcAft>
                <a:spcPts val="0"/>
              </a:spcAft>
              <a:buSzPts val="1300"/>
              <a:buChar char="●"/>
            </a:pPr>
            <a:r>
              <a:rPr lang="en"/>
              <a:t>UpdateUserTest</a:t>
            </a:r>
            <a:endParaRPr/>
          </a:p>
          <a:p>
            <a:pPr indent="-298450" lvl="1" marL="914400" rtl="0" algn="l">
              <a:spcBef>
                <a:spcPts val="0"/>
              </a:spcBef>
              <a:spcAft>
                <a:spcPts val="0"/>
              </a:spcAft>
              <a:buSzPts val="1100"/>
              <a:buChar char="○"/>
            </a:pPr>
            <a:r>
              <a:rPr lang="en"/>
              <a:t>testValidUpdate - Test if updating user </a:t>
            </a:r>
            <a:r>
              <a:rPr lang="en"/>
              <a:t>account</a:t>
            </a:r>
            <a:r>
              <a:rPr lang="en"/>
              <a:t> info is done properly</a:t>
            </a:r>
            <a:endParaRPr/>
          </a:p>
          <a:p>
            <a:pPr indent="-311150" lvl="0" marL="457200" rtl="0" algn="l">
              <a:spcBef>
                <a:spcPts val="0"/>
              </a:spcBef>
              <a:spcAft>
                <a:spcPts val="0"/>
              </a:spcAft>
              <a:buSzPts val="1300"/>
              <a:buChar char="●"/>
            </a:pPr>
            <a:r>
              <a:rPr lang="en"/>
              <a:t>AcceptListingTest</a:t>
            </a:r>
            <a:endParaRPr/>
          </a:p>
          <a:p>
            <a:pPr indent="-298450" lvl="1" marL="914400" rtl="0" algn="l">
              <a:spcBef>
                <a:spcPts val="0"/>
              </a:spcBef>
              <a:spcAft>
                <a:spcPts val="0"/>
              </a:spcAft>
              <a:buSzPts val="1100"/>
              <a:buChar char="○"/>
            </a:pPr>
            <a:r>
              <a:rPr lang="en"/>
              <a:t>testAcceptExistingListing - Tests if the worker  can accept an open listing</a:t>
            </a:r>
            <a:endParaRPr/>
          </a:p>
          <a:p>
            <a:pPr indent="-298450" lvl="1" marL="914400" rtl="0" algn="l">
              <a:spcBef>
                <a:spcPts val="0"/>
              </a:spcBef>
              <a:spcAft>
                <a:spcPts val="0"/>
              </a:spcAft>
              <a:buSzPts val="1100"/>
              <a:buChar char="○"/>
            </a:pPr>
            <a:r>
              <a:rPr lang="en"/>
              <a:t>testAcceptNonexistentListing - Tests if the page returns a 404 when the worker tries to accept a listing without a real id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Re-Use of Pages</a:t>
            </a:r>
            <a:endParaRPr/>
          </a:p>
        </p:txBody>
      </p:sp>
      <p:sp>
        <p:nvSpPr>
          <p:cNvPr id="141" name="Google Shape;141;p1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t>We decided to reuse pages for the customers, workers, and admin. This was very beneficial to us as it let us reuse a lot of code and not have to write as much on the backend. Overall, this saved us a lot of time in developing the website and allowed us to spend more time styling the website.</a:t>
            </a:r>
            <a:endParaRPr sz="15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Worker Features Implementation</a:t>
            </a:r>
            <a:endParaRPr/>
          </a:p>
        </p:txBody>
      </p:sp>
      <p:pic>
        <p:nvPicPr>
          <p:cNvPr id="419" name="Google Shape;419;p42"/>
          <p:cNvPicPr preferRelativeResize="0"/>
          <p:nvPr/>
        </p:nvPicPr>
        <p:blipFill>
          <a:blip r:embed="rId3">
            <a:alphaModFix/>
          </a:blip>
          <a:stretch>
            <a:fillRect/>
          </a:stretch>
        </p:blipFill>
        <p:spPr>
          <a:xfrm>
            <a:off x="500825" y="1663675"/>
            <a:ext cx="3824727" cy="2717274"/>
          </a:xfrm>
          <a:prstGeom prst="rect">
            <a:avLst/>
          </a:prstGeom>
          <a:noFill/>
          <a:ln>
            <a:noFill/>
          </a:ln>
        </p:spPr>
      </p:pic>
      <p:pic>
        <p:nvPicPr>
          <p:cNvPr id="420" name="Google Shape;420;p42"/>
          <p:cNvPicPr preferRelativeResize="0"/>
          <p:nvPr/>
        </p:nvPicPr>
        <p:blipFill>
          <a:blip r:embed="rId4">
            <a:alphaModFix/>
          </a:blip>
          <a:stretch>
            <a:fillRect/>
          </a:stretch>
        </p:blipFill>
        <p:spPr>
          <a:xfrm>
            <a:off x="4843950" y="1663675"/>
            <a:ext cx="3824727" cy="272286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Customer Features Requirements</a:t>
            </a:r>
            <a:endParaRPr/>
          </a:p>
        </p:txBody>
      </p:sp>
      <p:sp>
        <p:nvSpPr>
          <p:cNvPr id="426" name="Google Shape;426;p43"/>
          <p:cNvSpPr txBox="1"/>
          <p:nvPr>
            <p:ph idx="1" type="body"/>
          </p:nvPr>
        </p:nvSpPr>
        <p:spPr>
          <a:xfrm>
            <a:off x="819150" y="1461675"/>
            <a:ext cx="7772400" cy="3229500"/>
          </a:xfrm>
          <a:prstGeom prst="rect">
            <a:avLst/>
          </a:prstGeom>
        </p:spPr>
        <p:txBody>
          <a:bodyPr anchorCtr="0" anchor="t" bIns="91425" lIns="91425" spcFirstLastPara="1" rIns="91425" wrap="square" tIns="91425">
            <a:normAutofit fontScale="85000" lnSpcReduction="20000"/>
          </a:bodyPr>
          <a:lstStyle/>
          <a:p>
            <a:pPr indent="-293369" lvl="1" marL="914400" rtl="0" algn="l">
              <a:lnSpc>
                <a:spcPct val="150000"/>
              </a:lnSpc>
              <a:spcBef>
                <a:spcPts val="0"/>
              </a:spcBef>
              <a:spcAft>
                <a:spcPts val="0"/>
              </a:spcAft>
              <a:buClr>
                <a:srgbClr val="000000"/>
              </a:buClr>
              <a:buSzPct val="100000"/>
              <a:buFont typeface="Arial"/>
              <a:buAutoNum type="arabicPeriod"/>
            </a:pPr>
            <a:r>
              <a:rPr lang="en" sz="1200">
                <a:solidFill>
                  <a:srgbClr val="000000"/>
                </a:solidFill>
                <a:latin typeface="Arial"/>
                <a:ea typeface="Arial"/>
                <a:cs typeface="Arial"/>
                <a:sym typeface="Arial"/>
              </a:rPr>
              <a:t>All users who elect to use the service as a customer shall have access to all customer features.</a:t>
            </a:r>
            <a:endParaRPr sz="1200">
              <a:solidFill>
                <a:srgbClr val="000000"/>
              </a:solidFill>
              <a:latin typeface="Arial"/>
              <a:ea typeface="Arial"/>
              <a:cs typeface="Arial"/>
              <a:sym typeface="Arial"/>
            </a:endParaRPr>
          </a:p>
          <a:p>
            <a:pPr indent="-293369" lvl="1" marL="914400" rtl="0" algn="l">
              <a:lnSpc>
                <a:spcPct val="150000"/>
              </a:lnSpc>
              <a:spcBef>
                <a:spcPts val="0"/>
              </a:spcBef>
              <a:spcAft>
                <a:spcPts val="0"/>
              </a:spcAft>
              <a:buClr>
                <a:srgbClr val="000000"/>
              </a:buClr>
              <a:buSzPct val="100000"/>
              <a:buFont typeface="Arial"/>
              <a:buAutoNum type="arabicPeriod"/>
            </a:pPr>
            <a:r>
              <a:rPr lang="en" sz="1200">
                <a:solidFill>
                  <a:srgbClr val="000000"/>
                </a:solidFill>
                <a:latin typeface="Arial"/>
                <a:ea typeface="Arial"/>
                <a:cs typeface="Arial"/>
                <a:sym typeface="Arial"/>
              </a:rPr>
              <a:t>The system will allow all users with customer access the opportunity to create a new job listing.</a:t>
            </a:r>
            <a:endParaRPr sz="1200">
              <a:solidFill>
                <a:srgbClr val="000000"/>
              </a:solidFill>
              <a:latin typeface="Arial"/>
              <a:ea typeface="Arial"/>
              <a:cs typeface="Arial"/>
              <a:sym typeface="Arial"/>
            </a:endParaRPr>
          </a:p>
          <a:p>
            <a:pPr indent="-293369" lvl="2" marL="1371600" rtl="0" algn="l">
              <a:lnSpc>
                <a:spcPct val="150000"/>
              </a:lnSpc>
              <a:spcBef>
                <a:spcPts val="0"/>
              </a:spcBef>
              <a:spcAft>
                <a:spcPts val="0"/>
              </a:spcAft>
              <a:buClr>
                <a:srgbClr val="000000"/>
              </a:buClr>
              <a:buSzPct val="100000"/>
              <a:buFont typeface="Arial"/>
              <a:buAutoNum type="arabicPeriod"/>
            </a:pPr>
            <a:r>
              <a:rPr lang="en" sz="1200">
                <a:solidFill>
                  <a:srgbClr val="000000"/>
                </a:solidFill>
                <a:latin typeface="Arial"/>
                <a:ea typeface="Arial"/>
                <a:cs typeface="Arial"/>
                <a:sym typeface="Arial"/>
              </a:rPr>
              <a:t>Upon listing a job, the customer must specify their estimated time to complete the job, a desired day of the week and time of day, a category, and a fixed amount they intend to pay for completion of the job.</a:t>
            </a:r>
            <a:endParaRPr sz="1200">
              <a:solidFill>
                <a:srgbClr val="000000"/>
              </a:solidFill>
              <a:latin typeface="Arial"/>
              <a:ea typeface="Arial"/>
              <a:cs typeface="Arial"/>
              <a:sym typeface="Arial"/>
            </a:endParaRPr>
          </a:p>
          <a:p>
            <a:pPr indent="-293369" lvl="1" marL="914400" rtl="0" algn="l">
              <a:lnSpc>
                <a:spcPct val="150000"/>
              </a:lnSpc>
              <a:spcBef>
                <a:spcPts val="0"/>
              </a:spcBef>
              <a:spcAft>
                <a:spcPts val="0"/>
              </a:spcAft>
              <a:buClr>
                <a:srgbClr val="000000"/>
              </a:buClr>
              <a:buSzPct val="100000"/>
              <a:buFont typeface="Arial"/>
              <a:buAutoNum type="arabicPeriod"/>
            </a:pPr>
            <a:r>
              <a:rPr lang="en" sz="1200">
                <a:solidFill>
                  <a:srgbClr val="000000"/>
                </a:solidFill>
                <a:latin typeface="Arial"/>
                <a:ea typeface="Arial"/>
                <a:cs typeface="Arial"/>
                <a:sym typeface="Arial"/>
              </a:rPr>
              <a:t>Customers will be able to see all of their listings and edit any of them prior to them being accepted by a worker.</a:t>
            </a:r>
            <a:endParaRPr sz="1200">
              <a:solidFill>
                <a:srgbClr val="9900FF"/>
              </a:solidFill>
              <a:latin typeface="Arial"/>
              <a:ea typeface="Arial"/>
              <a:cs typeface="Arial"/>
              <a:sym typeface="Arial"/>
            </a:endParaRPr>
          </a:p>
          <a:p>
            <a:pPr indent="-293369" lvl="2" marL="1371600" rtl="0" algn="l">
              <a:lnSpc>
                <a:spcPct val="150000"/>
              </a:lnSpc>
              <a:spcBef>
                <a:spcPts val="0"/>
              </a:spcBef>
              <a:spcAft>
                <a:spcPts val="0"/>
              </a:spcAft>
              <a:buClr>
                <a:srgbClr val="000000"/>
              </a:buClr>
              <a:buSzPct val="100000"/>
              <a:buFont typeface="Arial"/>
              <a:buAutoNum type="arabicPeriod"/>
            </a:pPr>
            <a:r>
              <a:rPr lang="en" sz="1200">
                <a:solidFill>
                  <a:srgbClr val="000000"/>
                </a:solidFill>
                <a:latin typeface="Arial"/>
                <a:ea typeface="Arial"/>
                <a:cs typeface="Arial"/>
                <a:sym typeface="Arial"/>
              </a:rPr>
              <a:t>The customer may deactivate any listing at any time prior to it being accepted by a worker.</a:t>
            </a:r>
            <a:endParaRPr sz="1200">
              <a:solidFill>
                <a:srgbClr val="000000"/>
              </a:solidFill>
              <a:latin typeface="Arial"/>
              <a:ea typeface="Arial"/>
              <a:cs typeface="Arial"/>
              <a:sym typeface="Arial"/>
            </a:endParaRPr>
          </a:p>
          <a:p>
            <a:pPr indent="-293369" lvl="1" marL="914400" rtl="0" algn="l">
              <a:lnSpc>
                <a:spcPct val="150000"/>
              </a:lnSpc>
              <a:spcBef>
                <a:spcPts val="0"/>
              </a:spcBef>
              <a:spcAft>
                <a:spcPts val="0"/>
              </a:spcAft>
              <a:buClr>
                <a:srgbClr val="000000"/>
              </a:buClr>
              <a:buSzPct val="100000"/>
              <a:buFont typeface="Arial"/>
              <a:buAutoNum type="arabicPeriod"/>
            </a:pPr>
            <a:r>
              <a:rPr lang="en" sz="1200">
                <a:solidFill>
                  <a:srgbClr val="000000"/>
                </a:solidFill>
                <a:latin typeface="Arial"/>
                <a:ea typeface="Arial"/>
                <a:cs typeface="Arial"/>
                <a:sym typeface="Arial"/>
              </a:rPr>
              <a:t>Customers may search for any worker’s username and send them money at any time with a 1% fee being deducted from the amount and sent to the owner’s balance.</a:t>
            </a:r>
            <a:endParaRPr sz="1200">
              <a:solidFill>
                <a:srgbClr val="000000"/>
              </a:solidFill>
              <a:latin typeface="Arial"/>
              <a:ea typeface="Arial"/>
              <a:cs typeface="Arial"/>
              <a:sym typeface="Arial"/>
            </a:endParaRPr>
          </a:p>
          <a:p>
            <a:pPr indent="-293369" lvl="1" marL="914400" rtl="0" algn="l">
              <a:lnSpc>
                <a:spcPct val="150000"/>
              </a:lnSpc>
              <a:spcBef>
                <a:spcPts val="0"/>
              </a:spcBef>
              <a:spcAft>
                <a:spcPts val="0"/>
              </a:spcAft>
              <a:buClr>
                <a:srgbClr val="000000"/>
              </a:buClr>
              <a:buSzPct val="100000"/>
              <a:buFont typeface="Arial"/>
              <a:buAutoNum type="arabicPeriod"/>
            </a:pPr>
            <a:r>
              <a:rPr lang="en" sz="1200">
                <a:solidFill>
                  <a:srgbClr val="000000"/>
                </a:solidFill>
                <a:latin typeface="Arial"/>
                <a:ea typeface="Arial"/>
                <a:cs typeface="Arial"/>
                <a:sym typeface="Arial"/>
              </a:rPr>
              <a:t>When a worker accepts a job and the customer accepts the worker, the customer may view that worker’s contact information to get in touch.</a:t>
            </a:r>
            <a:endParaRPr sz="1200">
              <a:solidFill>
                <a:srgbClr val="000000"/>
              </a:solidFill>
              <a:latin typeface="Arial"/>
              <a:ea typeface="Arial"/>
              <a:cs typeface="Arial"/>
              <a:sym typeface="Arial"/>
            </a:endParaRPr>
          </a:p>
          <a:p>
            <a:pPr indent="-293369" lvl="1" marL="914400" rtl="0" algn="l">
              <a:lnSpc>
                <a:spcPct val="150000"/>
              </a:lnSpc>
              <a:spcBef>
                <a:spcPts val="0"/>
              </a:spcBef>
              <a:spcAft>
                <a:spcPts val="0"/>
              </a:spcAft>
              <a:buClr>
                <a:srgbClr val="000000"/>
              </a:buClr>
              <a:buSzPct val="100000"/>
              <a:buFont typeface="Arial"/>
              <a:buAutoNum type="arabicPeriod"/>
            </a:pPr>
            <a:r>
              <a:rPr lang="en" sz="1200">
                <a:solidFill>
                  <a:srgbClr val="000000"/>
                </a:solidFill>
                <a:latin typeface="Arial"/>
                <a:ea typeface="Arial"/>
                <a:cs typeface="Arial"/>
                <a:sym typeface="Arial"/>
              </a:rPr>
              <a:t>After a worker claims to have finished a job, the advertised listing price is deducted from the owner’s account and transferred to the worker’s balance with a 10% fee being deducted from the amount and sent to the owner’s account balance. Additionally, the customer will receive a notification prompting them to elect:</a:t>
            </a:r>
            <a:endParaRPr sz="1200">
              <a:solidFill>
                <a:srgbClr val="000000"/>
              </a:solidFill>
              <a:latin typeface="Arial"/>
              <a:ea typeface="Arial"/>
              <a:cs typeface="Arial"/>
              <a:sym typeface="Arial"/>
            </a:endParaRPr>
          </a:p>
          <a:p>
            <a:pPr indent="-293369" lvl="2" marL="1371600" rtl="0" algn="l">
              <a:lnSpc>
                <a:spcPct val="150000"/>
              </a:lnSpc>
              <a:spcBef>
                <a:spcPts val="0"/>
              </a:spcBef>
              <a:spcAft>
                <a:spcPts val="0"/>
              </a:spcAft>
              <a:buClr>
                <a:srgbClr val="000000"/>
              </a:buClr>
              <a:buSzPct val="100000"/>
              <a:buFont typeface="Arial"/>
              <a:buAutoNum type="arabicPeriod"/>
            </a:pPr>
            <a:r>
              <a:rPr lang="en" sz="1200">
                <a:solidFill>
                  <a:srgbClr val="000000"/>
                </a:solidFill>
                <a:latin typeface="Arial"/>
                <a:ea typeface="Arial"/>
                <a:cs typeface="Arial"/>
                <a:sym typeface="Arial"/>
              </a:rPr>
              <a:t>To assign a star rating to the worker. </a:t>
            </a:r>
            <a:endParaRPr sz="1200">
              <a:solidFill>
                <a:srgbClr val="000000"/>
              </a:solidFill>
              <a:latin typeface="Arial"/>
              <a:ea typeface="Arial"/>
              <a:cs typeface="Arial"/>
              <a:sym typeface="Arial"/>
            </a:endParaRPr>
          </a:p>
          <a:p>
            <a:pPr indent="-293369" lvl="2" marL="1371600" rtl="0" algn="l">
              <a:lnSpc>
                <a:spcPct val="150000"/>
              </a:lnSpc>
              <a:spcBef>
                <a:spcPts val="0"/>
              </a:spcBef>
              <a:spcAft>
                <a:spcPts val="0"/>
              </a:spcAft>
              <a:buClr>
                <a:srgbClr val="000000"/>
              </a:buClr>
              <a:buSzPct val="100000"/>
              <a:buFont typeface="Arial"/>
              <a:buAutoNum type="arabicPeriod"/>
            </a:pPr>
            <a:r>
              <a:rPr lang="en" sz="1200">
                <a:solidFill>
                  <a:srgbClr val="000000"/>
                </a:solidFill>
                <a:latin typeface="Arial"/>
                <a:ea typeface="Arial"/>
                <a:cs typeface="Arial"/>
                <a:sym typeface="Arial"/>
              </a:rPr>
              <a:t>Leave a review for the worker</a:t>
            </a:r>
            <a:endParaRPr sz="1200">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4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Customer Features Scrum Tasks</a:t>
            </a:r>
            <a:endParaRPr/>
          </a:p>
        </p:txBody>
      </p:sp>
      <p:sp>
        <p:nvSpPr>
          <p:cNvPr id="432" name="Google Shape;432;p4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Create login activity diagram - Andrew</a:t>
            </a:r>
            <a:endParaRPr/>
          </a:p>
          <a:p>
            <a:pPr indent="-311150" lvl="0" marL="457200" rtl="0" algn="l">
              <a:spcBef>
                <a:spcPts val="0"/>
              </a:spcBef>
              <a:spcAft>
                <a:spcPts val="0"/>
              </a:spcAft>
              <a:buSzPts val="1300"/>
              <a:buChar char="●"/>
            </a:pPr>
            <a:r>
              <a:rPr lang="en"/>
              <a:t>Low fidelity prototypes - Xander</a:t>
            </a:r>
            <a:endParaRPr/>
          </a:p>
          <a:p>
            <a:pPr indent="-311150" lvl="0" marL="457200" rtl="0" algn="l">
              <a:spcBef>
                <a:spcPts val="0"/>
              </a:spcBef>
              <a:spcAft>
                <a:spcPts val="0"/>
              </a:spcAft>
              <a:buSzPts val="1300"/>
              <a:buChar char="●"/>
            </a:pPr>
            <a:r>
              <a:rPr lang="en"/>
              <a:t>High fidelity prototype - Tom</a:t>
            </a:r>
            <a:endParaRPr/>
          </a:p>
          <a:p>
            <a:pPr indent="-311150" lvl="0" marL="457200" rtl="0" algn="l">
              <a:spcBef>
                <a:spcPts val="0"/>
              </a:spcBef>
              <a:spcAft>
                <a:spcPts val="0"/>
              </a:spcAft>
              <a:buSzPts val="1300"/>
              <a:buChar char="●"/>
            </a:pPr>
            <a:r>
              <a:rPr lang="en"/>
              <a:t>Class Diagrams - Sam</a:t>
            </a:r>
            <a:endParaRPr/>
          </a:p>
          <a:p>
            <a:pPr indent="-311150" lvl="0" marL="457200" rtl="0" algn="l">
              <a:spcBef>
                <a:spcPts val="0"/>
              </a:spcBef>
              <a:spcAft>
                <a:spcPts val="0"/>
              </a:spcAft>
              <a:buSzPts val="1300"/>
              <a:buChar char="●"/>
            </a:pPr>
            <a:r>
              <a:rPr lang="en"/>
              <a:t>Activity Diagrams - Sam</a:t>
            </a:r>
            <a:endParaRPr/>
          </a:p>
          <a:p>
            <a:pPr indent="-311150" lvl="0" marL="457200" rtl="0" algn="l">
              <a:spcBef>
                <a:spcPts val="0"/>
              </a:spcBef>
              <a:spcAft>
                <a:spcPts val="0"/>
              </a:spcAft>
              <a:buSzPts val="1300"/>
              <a:buChar char="●"/>
            </a:pPr>
            <a:r>
              <a:rPr lang="en"/>
              <a:t>Create models - Andrew</a:t>
            </a:r>
            <a:endParaRPr/>
          </a:p>
          <a:p>
            <a:pPr indent="-311150" lvl="0" marL="457200" rtl="0" algn="l">
              <a:spcBef>
                <a:spcPts val="0"/>
              </a:spcBef>
              <a:spcAft>
                <a:spcPts val="0"/>
              </a:spcAft>
              <a:buSzPts val="1300"/>
              <a:buChar char="●"/>
            </a:pPr>
            <a:r>
              <a:rPr lang="en"/>
              <a:t>Create CSS styling for site - Xander</a:t>
            </a:r>
            <a:endParaRPr/>
          </a:p>
          <a:p>
            <a:pPr indent="-311150" lvl="0" marL="457200" rtl="0" algn="l">
              <a:spcBef>
                <a:spcPts val="0"/>
              </a:spcBef>
              <a:spcAft>
                <a:spcPts val="0"/>
              </a:spcAft>
              <a:buSzPts val="1300"/>
              <a:buChar char="●"/>
            </a:pPr>
            <a:r>
              <a:rPr lang="en"/>
              <a:t>Create History Page - Tom</a:t>
            </a:r>
            <a:endParaRPr/>
          </a:p>
          <a:p>
            <a:pPr indent="-311150" lvl="0" marL="457200" rtl="0" algn="l">
              <a:spcBef>
                <a:spcPts val="0"/>
              </a:spcBef>
              <a:spcAft>
                <a:spcPts val="0"/>
              </a:spcAft>
              <a:buSzPts val="1300"/>
              <a:buChar char="●"/>
            </a:pPr>
            <a:r>
              <a:rPr lang="en"/>
              <a:t>Create Account page - Xander</a:t>
            </a:r>
            <a:endParaRPr/>
          </a:p>
          <a:p>
            <a:pPr indent="-311150" lvl="0" marL="457200" rtl="0" algn="l">
              <a:spcBef>
                <a:spcPts val="0"/>
              </a:spcBef>
              <a:spcAft>
                <a:spcPts val="0"/>
              </a:spcAft>
              <a:buSzPts val="1300"/>
              <a:buChar char="●"/>
            </a:pPr>
            <a:r>
              <a:rPr lang="en"/>
              <a:t>Create Contact Info - Xander</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5"/>
          <p:cNvSpPr txBox="1"/>
          <p:nvPr>
            <p:ph type="title"/>
          </p:nvPr>
        </p:nvSpPr>
        <p:spPr>
          <a:xfrm>
            <a:off x="819150" y="1774800"/>
            <a:ext cx="7505700" cy="954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800"/>
              <a:t>Customer</a:t>
            </a:r>
            <a:r>
              <a:rPr lang="en" sz="3800"/>
              <a:t> Features Prototypes and Diagrams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6C8F6"/>
        </a:solidFill>
      </p:bgPr>
    </p:bg>
    <p:spTree>
      <p:nvGrpSpPr>
        <p:cNvPr id="441" name="Shape 441"/>
        <p:cNvGrpSpPr/>
        <p:nvPr/>
      </p:nvGrpSpPr>
      <p:grpSpPr>
        <a:xfrm>
          <a:off x="0" y="0"/>
          <a:ext cx="0" cy="0"/>
          <a:chOff x="0" y="0"/>
          <a:chExt cx="0" cy="0"/>
        </a:xfrm>
      </p:grpSpPr>
      <p:pic>
        <p:nvPicPr>
          <p:cNvPr id="442" name="Google Shape;442;p46"/>
          <p:cNvPicPr preferRelativeResize="0"/>
          <p:nvPr/>
        </p:nvPicPr>
        <p:blipFill>
          <a:blip r:embed="rId3">
            <a:alphaModFix/>
          </a:blip>
          <a:stretch>
            <a:fillRect/>
          </a:stretch>
        </p:blipFill>
        <p:spPr>
          <a:xfrm>
            <a:off x="-32800" y="2089850"/>
            <a:ext cx="9176801" cy="3091800"/>
          </a:xfrm>
          <a:prstGeom prst="rect">
            <a:avLst/>
          </a:prstGeom>
          <a:noFill/>
          <a:ln>
            <a:noFill/>
          </a:ln>
        </p:spPr>
      </p:pic>
      <p:sp>
        <p:nvSpPr>
          <p:cNvPr id="443" name="Google Shape;443;p46"/>
          <p:cNvSpPr/>
          <p:nvPr/>
        </p:nvSpPr>
        <p:spPr>
          <a:xfrm rot="10800000">
            <a:off x="0" y="0"/>
            <a:ext cx="1143000" cy="594300"/>
          </a:xfrm>
          <a:prstGeom prst="round2SameRect">
            <a:avLst>
              <a:gd fmla="val 16667" name="adj1"/>
              <a:gd fmla="val 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6"/>
          <p:cNvSpPr/>
          <p:nvPr/>
        </p:nvSpPr>
        <p:spPr>
          <a:xfrm rot="10800000">
            <a:off x="1143000" y="0"/>
            <a:ext cx="1143000" cy="594300"/>
          </a:xfrm>
          <a:prstGeom prst="round2SameRect">
            <a:avLst>
              <a:gd fmla="val 16667" name="adj1"/>
              <a:gd fmla="val 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6"/>
          <p:cNvSpPr/>
          <p:nvPr/>
        </p:nvSpPr>
        <p:spPr>
          <a:xfrm rot="10800000">
            <a:off x="2286000" y="0"/>
            <a:ext cx="1143000" cy="594300"/>
          </a:xfrm>
          <a:prstGeom prst="round2SameRect">
            <a:avLst>
              <a:gd fmla="val 16667" name="adj1"/>
              <a:gd fmla="val 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6"/>
          <p:cNvSpPr/>
          <p:nvPr/>
        </p:nvSpPr>
        <p:spPr>
          <a:xfrm rot="10800000">
            <a:off x="3429000" y="0"/>
            <a:ext cx="1143000" cy="594300"/>
          </a:xfrm>
          <a:prstGeom prst="round2SameRect">
            <a:avLst>
              <a:gd fmla="val 16667" name="adj1"/>
              <a:gd fmla="val 0" name="adj2"/>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6"/>
          <p:cNvSpPr/>
          <p:nvPr/>
        </p:nvSpPr>
        <p:spPr>
          <a:xfrm rot="10800000">
            <a:off x="4572000" y="0"/>
            <a:ext cx="1143000" cy="594300"/>
          </a:xfrm>
          <a:prstGeom prst="round2SameRect">
            <a:avLst>
              <a:gd fmla="val 16667" name="adj1"/>
              <a:gd fmla="val 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6"/>
          <p:cNvSpPr/>
          <p:nvPr/>
        </p:nvSpPr>
        <p:spPr>
          <a:xfrm rot="10800000">
            <a:off x="5715000" y="0"/>
            <a:ext cx="1143000" cy="594300"/>
          </a:xfrm>
          <a:prstGeom prst="round2SameRect">
            <a:avLst>
              <a:gd fmla="val 16667" name="adj1"/>
              <a:gd fmla="val 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6"/>
          <p:cNvSpPr/>
          <p:nvPr/>
        </p:nvSpPr>
        <p:spPr>
          <a:xfrm rot="10800000">
            <a:off x="6858000" y="0"/>
            <a:ext cx="1143000" cy="594300"/>
          </a:xfrm>
          <a:prstGeom prst="round2SameRect">
            <a:avLst>
              <a:gd fmla="val 16667" name="adj1"/>
              <a:gd fmla="val 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6"/>
          <p:cNvSpPr/>
          <p:nvPr/>
        </p:nvSpPr>
        <p:spPr>
          <a:xfrm rot="10800000">
            <a:off x="8001000" y="0"/>
            <a:ext cx="1143000" cy="594300"/>
          </a:xfrm>
          <a:prstGeom prst="round2SameRect">
            <a:avLst>
              <a:gd fmla="val 16667" name="adj1"/>
              <a:gd fmla="val 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6"/>
          <p:cNvSpPr txBox="1"/>
          <p:nvPr/>
        </p:nvSpPr>
        <p:spPr>
          <a:xfrm>
            <a:off x="117150" y="127800"/>
            <a:ext cx="908700" cy="307800"/>
          </a:xfrm>
          <a:prstGeom prst="rect">
            <a:avLst/>
          </a:prstGeom>
          <a:noFill/>
          <a:ln cap="flat" cmpd="sng" w="9525">
            <a:solidFill>
              <a:srgbClr val="D9D9D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Exo"/>
                <a:ea typeface="Exo"/>
                <a:cs typeface="Exo"/>
                <a:sym typeface="Exo"/>
              </a:rPr>
              <a:t>My Account</a:t>
            </a:r>
            <a:endParaRPr sz="800">
              <a:latin typeface="Exo"/>
              <a:ea typeface="Exo"/>
              <a:cs typeface="Exo"/>
              <a:sym typeface="Exo"/>
            </a:endParaRPr>
          </a:p>
        </p:txBody>
      </p:sp>
      <p:sp>
        <p:nvSpPr>
          <p:cNvPr id="452" name="Google Shape;452;p46"/>
          <p:cNvSpPr txBox="1"/>
          <p:nvPr/>
        </p:nvSpPr>
        <p:spPr>
          <a:xfrm>
            <a:off x="1260150" y="127800"/>
            <a:ext cx="908700" cy="307800"/>
          </a:xfrm>
          <a:prstGeom prst="rect">
            <a:avLst/>
          </a:prstGeom>
          <a:solidFill>
            <a:srgbClr val="D9D9D9"/>
          </a:solidFill>
          <a:ln cap="flat" cmpd="sng" w="9525">
            <a:solidFill>
              <a:srgbClr val="D9D9D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Exo"/>
                <a:ea typeface="Exo"/>
                <a:cs typeface="Exo"/>
                <a:sym typeface="Exo"/>
              </a:rPr>
              <a:t>Public Listings</a:t>
            </a:r>
            <a:endParaRPr sz="800">
              <a:latin typeface="Exo"/>
              <a:ea typeface="Exo"/>
              <a:cs typeface="Exo"/>
              <a:sym typeface="Exo"/>
            </a:endParaRPr>
          </a:p>
        </p:txBody>
      </p:sp>
      <p:sp>
        <p:nvSpPr>
          <p:cNvPr id="453" name="Google Shape;453;p46"/>
          <p:cNvSpPr txBox="1"/>
          <p:nvPr/>
        </p:nvSpPr>
        <p:spPr>
          <a:xfrm>
            <a:off x="2403150" y="127800"/>
            <a:ext cx="908700" cy="307800"/>
          </a:xfrm>
          <a:prstGeom prst="rect">
            <a:avLst/>
          </a:prstGeom>
          <a:solidFill>
            <a:srgbClr val="D9D9D9"/>
          </a:solidFill>
          <a:ln cap="flat" cmpd="sng" w="9525">
            <a:solidFill>
              <a:srgbClr val="D9D9D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Exo"/>
                <a:ea typeface="Exo"/>
                <a:cs typeface="Exo"/>
                <a:sym typeface="Exo"/>
              </a:rPr>
              <a:t>Your Listings</a:t>
            </a:r>
            <a:endParaRPr sz="800">
              <a:latin typeface="Exo"/>
              <a:ea typeface="Exo"/>
              <a:cs typeface="Exo"/>
              <a:sym typeface="Exo"/>
            </a:endParaRPr>
          </a:p>
        </p:txBody>
      </p:sp>
      <p:sp>
        <p:nvSpPr>
          <p:cNvPr id="454" name="Google Shape;454;p46"/>
          <p:cNvSpPr txBox="1"/>
          <p:nvPr/>
        </p:nvSpPr>
        <p:spPr>
          <a:xfrm>
            <a:off x="3546150" y="127800"/>
            <a:ext cx="908700" cy="307800"/>
          </a:xfrm>
          <a:prstGeom prst="rect">
            <a:avLst/>
          </a:prstGeom>
          <a:solidFill>
            <a:srgbClr val="D9D9D9"/>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Exo"/>
                <a:ea typeface="Exo"/>
                <a:cs typeface="Exo"/>
                <a:sym typeface="Exo"/>
              </a:rPr>
              <a:t>New Listing</a:t>
            </a:r>
            <a:endParaRPr sz="800">
              <a:latin typeface="Exo"/>
              <a:ea typeface="Exo"/>
              <a:cs typeface="Exo"/>
              <a:sym typeface="Exo"/>
            </a:endParaRPr>
          </a:p>
        </p:txBody>
      </p:sp>
      <p:sp>
        <p:nvSpPr>
          <p:cNvPr id="455" name="Google Shape;455;p46"/>
          <p:cNvSpPr txBox="1"/>
          <p:nvPr/>
        </p:nvSpPr>
        <p:spPr>
          <a:xfrm>
            <a:off x="4689150" y="127800"/>
            <a:ext cx="9087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Exo"/>
                <a:ea typeface="Exo"/>
                <a:cs typeface="Exo"/>
                <a:sym typeface="Exo"/>
              </a:rPr>
              <a:t>Accepted Jobs</a:t>
            </a:r>
            <a:endParaRPr sz="800">
              <a:latin typeface="Exo"/>
              <a:ea typeface="Exo"/>
              <a:cs typeface="Exo"/>
              <a:sym typeface="Exo"/>
            </a:endParaRPr>
          </a:p>
        </p:txBody>
      </p:sp>
      <p:sp>
        <p:nvSpPr>
          <p:cNvPr id="456" name="Google Shape;456;p46"/>
          <p:cNvSpPr txBox="1"/>
          <p:nvPr/>
        </p:nvSpPr>
        <p:spPr>
          <a:xfrm>
            <a:off x="5832150" y="127800"/>
            <a:ext cx="9087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Exo"/>
                <a:ea typeface="Exo"/>
                <a:cs typeface="Exo"/>
                <a:sym typeface="Exo"/>
              </a:rPr>
              <a:t>Direct Transfer</a:t>
            </a:r>
            <a:endParaRPr sz="800">
              <a:latin typeface="Exo"/>
              <a:ea typeface="Exo"/>
              <a:cs typeface="Exo"/>
              <a:sym typeface="Exo"/>
            </a:endParaRPr>
          </a:p>
        </p:txBody>
      </p:sp>
      <p:sp>
        <p:nvSpPr>
          <p:cNvPr id="457" name="Google Shape;457;p46"/>
          <p:cNvSpPr txBox="1"/>
          <p:nvPr/>
        </p:nvSpPr>
        <p:spPr>
          <a:xfrm>
            <a:off x="6975150" y="127800"/>
            <a:ext cx="9087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Exo"/>
                <a:ea typeface="Exo"/>
                <a:cs typeface="Exo"/>
                <a:sym typeface="Exo"/>
              </a:rPr>
              <a:t>History</a:t>
            </a:r>
            <a:endParaRPr sz="800">
              <a:latin typeface="Exo"/>
              <a:ea typeface="Exo"/>
              <a:cs typeface="Exo"/>
              <a:sym typeface="Exo"/>
            </a:endParaRPr>
          </a:p>
        </p:txBody>
      </p:sp>
      <p:pic>
        <p:nvPicPr>
          <p:cNvPr id="458" name="Google Shape;458;p46"/>
          <p:cNvPicPr preferRelativeResize="0"/>
          <p:nvPr/>
        </p:nvPicPr>
        <p:blipFill>
          <a:blip r:embed="rId4">
            <a:alphaModFix/>
          </a:blip>
          <a:stretch>
            <a:fillRect/>
          </a:stretch>
        </p:blipFill>
        <p:spPr>
          <a:xfrm rot="-21">
            <a:off x="8317712" y="93082"/>
            <a:ext cx="509576" cy="408146"/>
          </a:xfrm>
          <a:prstGeom prst="rect">
            <a:avLst/>
          </a:prstGeom>
          <a:noFill/>
          <a:ln>
            <a:noFill/>
          </a:ln>
        </p:spPr>
      </p:pic>
      <p:sp>
        <p:nvSpPr>
          <p:cNvPr id="459" name="Google Shape;459;p46"/>
          <p:cNvSpPr/>
          <p:nvPr/>
        </p:nvSpPr>
        <p:spPr>
          <a:xfrm>
            <a:off x="5053950" y="715825"/>
            <a:ext cx="4029300" cy="4349100"/>
          </a:xfrm>
          <a:prstGeom prst="roundRect">
            <a:avLst>
              <a:gd fmla="val 16667" name="adj"/>
            </a:avLst>
          </a:prstGeom>
          <a:solidFill>
            <a:srgbClr val="D9D9D9">
              <a:alpha val="74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6"/>
          <p:cNvSpPr txBox="1"/>
          <p:nvPr/>
        </p:nvSpPr>
        <p:spPr>
          <a:xfrm>
            <a:off x="233775" y="715825"/>
            <a:ext cx="4545600" cy="220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300">
                <a:latin typeface="Exo"/>
                <a:ea typeface="Exo"/>
                <a:cs typeface="Exo"/>
                <a:sym typeface="Exo"/>
              </a:rPr>
              <a:t>Create / Edit </a:t>
            </a:r>
            <a:endParaRPr sz="3300">
              <a:latin typeface="Exo"/>
              <a:ea typeface="Exo"/>
              <a:cs typeface="Exo"/>
              <a:sym typeface="Exo"/>
            </a:endParaRPr>
          </a:p>
          <a:p>
            <a:pPr indent="0" lvl="0" marL="0" rtl="0" algn="ctr">
              <a:spcBef>
                <a:spcPts val="0"/>
              </a:spcBef>
              <a:spcAft>
                <a:spcPts val="0"/>
              </a:spcAft>
              <a:buNone/>
            </a:pPr>
            <a:r>
              <a:rPr lang="en" sz="3300">
                <a:latin typeface="Exo"/>
                <a:ea typeface="Exo"/>
                <a:cs typeface="Exo"/>
                <a:sym typeface="Exo"/>
              </a:rPr>
              <a:t>a Listing</a:t>
            </a:r>
            <a:endParaRPr sz="3300">
              <a:latin typeface="Exo"/>
              <a:ea typeface="Exo"/>
              <a:cs typeface="Exo"/>
              <a:sym typeface="Exo"/>
            </a:endParaRPr>
          </a:p>
          <a:p>
            <a:pPr indent="0" lvl="0" marL="0" rtl="0" algn="ctr">
              <a:spcBef>
                <a:spcPts val="0"/>
              </a:spcBef>
              <a:spcAft>
                <a:spcPts val="0"/>
              </a:spcAft>
              <a:buNone/>
            </a:pPr>
            <a:r>
              <a:rPr lang="en" sz="1600">
                <a:latin typeface="Exo"/>
                <a:ea typeface="Exo"/>
                <a:cs typeface="Exo"/>
                <a:sym typeface="Exo"/>
              </a:rPr>
              <a:t>If you need a job done sooner rather than later, try raising your price!</a:t>
            </a:r>
            <a:endParaRPr sz="1600">
              <a:latin typeface="Exo"/>
              <a:ea typeface="Exo"/>
              <a:cs typeface="Exo"/>
              <a:sym typeface="Exo"/>
            </a:endParaRPr>
          </a:p>
          <a:p>
            <a:pPr indent="0" lvl="0" marL="0" rtl="0" algn="ctr">
              <a:spcBef>
                <a:spcPts val="0"/>
              </a:spcBef>
              <a:spcAft>
                <a:spcPts val="0"/>
              </a:spcAft>
              <a:buNone/>
            </a:pPr>
            <a:r>
              <a:t/>
            </a:r>
            <a:endParaRPr sz="3300"/>
          </a:p>
        </p:txBody>
      </p:sp>
      <p:sp>
        <p:nvSpPr>
          <p:cNvPr id="461" name="Google Shape;461;p46"/>
          <p:cNvSpPr/>
          <p:nvPr/>
        </p:nvSpPr>
        <p:spPr>
          <a:xfrm>
            <a:off x="5530875" y="1081675"/>
            <a:ext cx="1420500" cy="52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latin typeface="Exo"/>
                <a:ea typeface="Exo"/>
                <a:cs typeface="Exo"/>
                <a:sym typeface="Exo"/>
              </a:rPr>
              <a:t>Type</a:t>
            </a:r>
            <a:endParaRPr>
              <a:solidFill>
                <a:schemeClr val="accent3"/>
              </a:solidFill>
              <a:latin typeface="Exo"/>
              <a:ea typeface="Exo"/>
              <a:cs typeface="Exo"/>
              <a:sym typeface="Exo"/>
            </a:endParaRPr>
          </a:p>
        </p:txBody>
      </p:sp>
      <p:sp>
        <p:nvSpPr>
          <p:cNvPr id="462" name="Google Shape;462;p46"/>
          <p:cNvSpPr/>
          <p:nvPr/>
        </p:nvSpPr>
        <p:spPr>
          <a:xfrm>
            <a:off x="7152325" y="2231825"/>
            <a:ext cx="1444200" cy="52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3"/>
                </a:solidFill>
                <a:latin typeface="Exo"/>
                <a:ea typeface="Exo"/>
                <a:cs typeface="Exo"/>
                <a:sym typeface="Exo"/>
              </a:rPr>
              <a:t>Estimated Time to Complete</a:t>
            </a:r>
            <a:endParaRPr sz="1300">
              <a:solidFill>
                <a:schemeClr val="accent3"/>
              </a:solidFill>
              <a:latin typeface="Exo"/>
              <a:ea typeface="Exo"/>
              <a:cs typeface="Exo"/>
              <a:sym typeface="Exo"/>
            </a:endParaRPr>
          </a:p>
        </p:txBody>
      </p:sp>
      <p:sp>
        <p:nvSpPr>
          <p:cNvPr id="463" name="Google Shape;463;p46"/>
          <p:cNvSpPr/>
          <p:nvPr/>
        </p:nvSpPr>
        <p:spPr>
          <a:xfrm rot="-5400000">
            <a:off x="5562200" y="1691353"/>
            <a:ext cx="376800" cy="439500"/>
          </a:xfrm>
          <a:prstGeom prst="round2SameRect">
            <a:avLst>
              <a:gd fmla="val 16667" name="adj1"/>
              <a:gd fmla="val 0" name="adj2"/>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6"/>
          <p:cNvSpPr/>
          <p:nvPr/>
        </p:nvSpPr>
        <p:spPr>
          <a:xfrm>
            <a:off x="6845866" y="1731740"/>
            <a:ext cx="437700" cy="370800"/>
          </a:xfrm>
          <a:prstGeom prst="rect">
            <a:avLst/>
          </a:prstGeom>
          <a:solidFill>
            <a:srgbClr val="B7B7B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Exo"/>
                <a:ea typeface="Exo"/>
                <a:cs typeface="Exo"/>
                <a:sym typeface="Exo"/>
              </a:rPr>
              <a:t>W</a:t>
            </a:r>
            <a:endParaRPr sz="1200">
              <a:latin typeface="Exo"/>
              <a:ea typeface="Exo"/>
              <a:cs typeface="Exo"/>
              <a:sym typeface="Exo"/>
            </a:endParaRPr>
          </a:p>
        </p:txBody>
      </p:sp>
      <p:sp>
        <p:nvSpPr>
          <p:cNvPr id="465" name="Google Shape;465;p46"/>
          <p:cNvSpPr/>
          <p:nvPr/>
        </p:nvSpPr>
        <p:spPr>
          <a:xfrm>
            <a:off x="7721371" y="1731740"/>
            <a:ext cx="437700" cy="3708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Exo"/>
                <a:ea typeface="Exo"/>
                <a:cs typeface="Exo"/>
                <a:sym typeface="Exo"/>
              </a:rPr>
              <a:t>F</a:t>
            </a:r>
            <a:endParaRPr sz="1200">
              <a:latin typeface="Exo"/>
              <a:ea typeface="Exo"/>
              <a:cs typeface="Exo"/>
              <a:sym typeface="Exo"/>
            </a:endParaRPr>
          </a:p>
        </p:txBody>
      </p:sp>
      <p:sp>
        <p:nvSpPr>
          <p:cNvPr id="466" name="Google Shape;466;p46"/>
          <p:cNvSpPr/>
          <p:nvPr/>
        </p:nvSpPr>
        <p:spPr>
          <a:xfrm>
            <a:off x="7283619" y="1731740"/>
            <a:ext cx="437700" cy="370800"/>
          </a:xfrm>
          <a:prstGeom prst="rect">
            <a:avLst/>
          </a:prstGeom>
          <a:solidFill>
            <a:srgbClr val="B7B7B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Exo"/>
                <a:ea typeface="Exo"/>
                <a:cs typeface="Exo"/>
                <a:sym typeface="Exo"/>
              </a:rPr>
              <a:t>Th</a:t>
            </a:r>
            <a:endParaRPr sz="1200">
              <a:latin typeface="Exo"/>
              <a:ea typeface="Exo"/>
              <a:cs typeface="Exo"/>
              <a:sym typeface="Exo"/>
            </a:endParaRPr>
          </a:p>
        </p:txBody>
      </p:sp>
      <p:sp>
        <p:nvSpPr>
          <p:cNvPr id="467" name="Google Shape;467;p46"/>
          <p:cNvSpPr/>
          <p:nvPr/>
        </p:nvSpPr>
        <p:spPr>
          <a:xfrm>
            <a:off x="5970361" y="1731740"/>
            <a:ext cx="437700" cy="3708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Exo"/>
                <a:ea typeface="Exo"/>
                <a:cs typeface="Exo"/>
                <a:sym typeface="Exo"/>
              </a:rPr>
              <a:t>M</a:t>
            </a:r>
            <a:endParaRPr sz="1200">
              <a:latin typeface="Exo"/>
              <a:ea typeface="Exo"/>
              <a:cs typeface="Exo"/>
              <a:sym typeface="Exo"/>
            </a:endParaRPr>
          </a:p>
        </p:txBody>
      </p:sp>
      <p:sp>
        <p:nvSpPr>
          <p:cNvPr id="468" name="Google Shape;468;p46"/>
          <p:cNvSpPr/>
          <p:nvPr/>
        </p:nvSpPr>
        <p:spPr>
          <a:xfrm>
            <a:off x="6408113" y="1731740"/>
            <a:ext cx="437700" cy="3708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Exo"/>
                <a:ea typeface="Exo"/>
                <a:cs typeface="Exo"/>
                <a:sym typeface="Exo"/>
              </a:rPr>
              <a:t>Tu</a:t>
            </a:r>
            <a:endParaRPr sz="1200">
              <a:latin typeface="Exo"/>
              <a:ea typeface="Exo"/>
              <a:cs typeface="Exo"/>
              <a:sym typeface="Exo"/>
            </a:endParaRPr>
          </a:p>
        </p:txBody>
      </p:sp>
      <p:sp>
        <p:nvSpPr>
          <p:cNvPr id="469" name="Google Shape;469;p46"/>
          <p:cNvSpPr/>
          <p:nvPr/>
        </p:nvSpPr>
        <p:spPr>
          <a:xfrm rot="5400000">
            <a:off x="8186425" y="1698553"/>
            <a:ext cx="382800" cy="437400"/>
          </a:xfrm>
          <a:prstGeom prst="round2SameRect">
            <a:avLst>
              <a:gd fmla="val 16667" name="adj1"/>
              <a:gd fmla="val 0" name="adj2"/>
            </a:avLst>
          </a:prstGeom>
          <a:solidFill>
            <a:srgbClr val="B7B7B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Exo"/>
              <a:ea typeface="Exo"/>
              <a:cs typeface="Exo"/>
              <a:sym typeface="Exo"/>
            </a:endParaRPr>
          </a:p>
        </p:txBody>
      </p:sp>
      <p:sp>
        <p:nvSpPr>
          <p:cNvPr id="470" name="Google Shape;470;p46"/>
          <p:cNvSpPr txBox="1"/>
          <p:nvPr/>
        </p:nvSpPr>
        <p:spPr>
          <a:xfrm>
            <a:off x="5532935" y="1732600"/>
            <a:ext cx="437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Exo"/>
                <a:ea typeface="Exo"/>
                <a:cs typeface="Exo"/>
                <a:sym typeface="Exo"/>
              </a:rPr>
              <a:t>Su</a:t>
            </a:r>
            <a:endParaRPr sz="1200">
              <a:latin typeface="Exo"/>
              <a:ea typeface="Exo"/>
              <a:cs typeface="Exo"/>
              <a:sym typeface="Exo"/>
            </a:endParaRPr>
          </a:p>
        </p:txBody>
      </p:sp>
      <p:sp>
        <p:nvSpPr>
          <p:cNvPr id="471" name="Google Shape;471;p46"/>
          <p:cNvSpPr txBox="1"/>
          <p:nvPr/>
        </p:nvSpPr>
        <p:spPr>
          <a:xfrm>
            <a:off x="8159124" y="1732600"/>
            <a:ext cx="437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Exo"/>
                <a:ea typeface="Exo"/>
                <a:cs typeface="Exo"/>
                <a:sym typeface="Exo"/>
              </a:rPr>
              <a:t>Sa</a:t>
            </a:r>
            <a:endParaRPr sz="1200">
              <a:latin typeface="Exo"/>
              <a:ea typeface="Exo"/>
              <a:cs typeface="Exo"/>
              <a:sym typeface="Exo"/>
            </a:endParaRPr>
          </a:p>
        </p:txBody>
      </p:sp>
      <p:sp>
        <p:nvSpPr>
          <p:cNvPr id="472" name="Google Shape;472;p46"/>
          <p:cNvSpPr/>
          <p:nvPr/>
        </p:nvSpPr>
        <p:spPr>
          <a:xfrm>
            <a:off x="5530875" y="2231825"/>
            <a:ext cx="1444200" cy="52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latin typeface="Exo"/>
                <a:ea typeface="Exo"/>
                <a:cs typeface="Exo"/>
                <a:sym typeface="Exo"/>
              </a:rPr>
              <a:t>Time of Day</a:t>
            </a:r>
            <a:endParaRPr>
              <a:solidFill>
                <a:schemeClr val="accent3"/>
              </a:solidFill>
              <a:latin typeface="Exo"/>
              <a:ea typeface="Exo"/>
              <a:cs typeface="Exo"/>
              <a:sym typeface="Exo"/>
            </a:endParaRPr>
          </a:p>
        </p:txBody>
      </p:sp>
      <p:sp>
        <p:nvSpPr>
          <p:cNvPr id="473" name="Google Shape;473;p46"/>
          <p:cNvSpPr/>
          <p:nvPr/>
        </p:nvSpPr>
        <p:spPr>
          <a:xfrm>
            <a:off x="7152325" y="3870975"/>
            <a:ext cx="1444200" cy="5208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Exo"/>
                <a:ea typeface="Exo"/>
                <a:cs typeface="Exo"/>
                <a:sym typeface="Exo"/>
              </a:rPr>
              <a:t>Submit</a:t>
            </a:r>
            <a:endParaRPr>
              <a:solidFill>
                <a:schemeClr val="dk1"/>
              </a:solidFill>
              <a:latin typeface="Exo"/>
              <a:ea typeface="Exo"/>
              <a:cs typeface="Exo"/>
              <a:sym typeface="Exo"/>
            </a:endParaRPr>
          </a:p>
        </p:txBody>
      </p:sp>
      <p:sp>
        <p:nvSpPr>
          <p:cNvPr id="474" name="Google Shape;474;p46"/>
          <p:cNvSpPr/>
          <p:nvPr/>
        </p:nvSpPr>
        <p:spPr>
          <a:xfrm>
            <a:off x="7152325" y="1081675"/>
            <a:ext cx="1444200" cy="52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latin typeface="Exo"/>
                <a:ea typeface="Exo"/>
                <a:cs typeface="Exo"/>
                <a:sym typeface="Exo"/>
              </a:rPr>
              <a:t>Price</a:t>
            </a:r>
            <a:endParaRPr>
              <a:solidFill>
                <a:schemeClr val="accent3"/>
              </a:solidFill>
              <a:latin typeface="Exo"/>
              <a:ea typeface="Exo"/>
              <a:cs typeface="Exo"/>
              <a:sym typeface="Exo"/>
            </a:endParaRPr>
          </a:p>
        </p:txBody>
      </p:sp>
      <p:sp>
        <p:nvSpPr>
          <p:cNvPr id="475" name="Google Shape;475;p46"/>
          <p:cNvSpPr/>
          <p:nvPr/>
        </p:nvSpPr>
        <p:spPr>
          <a:xfrm>
            <a:off x="5542725" y="2881900"/>
            <a:ext cx="3053700" cy="859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latin typeface="Exo"/>
                <a:ea typeface="Exo"/>
                <a:cs typeface="Exo"/>
                <a:sym typeface="Exo"/>
              </a:rPr>
              <a:t>Description</a:t>
            </a:r>
            <a:endParaRPr>
              <a:solidFill>
                <a:schemeClr val="accent3"/>
              </a:solidFill>
              <a:latin typeface="Exo"/>
              <a:ea typeface="Exo"/>
              <a:cs typeface="Exo"/>
              <a:sym typeface="Exo"/>
            </a:endParaRPr>
          </a:p>
        </p:txBody>
      </p:sp>
      <p:sp>
        <p:nvSpPr>
          <p:cNvPr id="476" name="Google Shape;476;p46"/>
          <p:cNvSpPr/>
          <p:nvPr/>
        </p:nvSpPr>
        <p:spPr>
          <a:xfrm>
            <a:off x="5564400" y="3870975"/>
            <a:ext cx="1444200" cy="5208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Exo"/>
                <a:ea typeface="Exo"/>
                <a:cs typeface="Exo"/>
                <a:sym typeface="Exo"/>
              </a:rPr>
              <a:t>Cancel</a:t>
            </a:r>
            <a:endParaRPr>
              <a:solidFill>
                <a:schemeClr val="dk1"/>
              </a:solidFill>
              <a:latin typeface="Exo"/>
              <a:ea typeface="Exo"/>
              <a:cs typeface="Exo"/>
              <a:sym typeface="Ex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6C8F6"/>
        </a:solidFill>
      </p:bgPr>
    </p:bg>
    <p:spTree>
      <p:nvGrpSpPr>
        <p:cNvPr id="480" name="Shape 480"/>
        <p:cNvGrpSpPr/>
        <p:nvPr/>
      </p:nvGrpSpPr>
      <p:grpSpPr>
        <a:xfrm>
          <a:off x="0" y="0"/>
          <a:ext cx="0" cy="0"/>
          <a:chOff x="0" y="0"/>
          <a:chExt cx="0" cy="0"/>
        </a:xfrm>
      </p:grpSpPr>
      <p:pic>
        <p:nvPicPr>
          <p:cNvPr id="481" name="Google Shape;481;p47"/>
          <p:cNvPicPr preferRelativeResize="0"/>
          <p:nvPr/>
        </p:nvPicPr>
        <p:blipFill>
          <a:blip r:embed="rId3">
            <a:alphaModFix/>
          </a:blip>
          <a:stretch>
            <a:fillRect/>
          </a:stretch>
        </p:blipFill>
        <p:spPr>
          <a:xfrm>
            <a:off x="-32800" y="2089850"/>
            <a:ext cx="9176801" cy="3091800"/>
          </a:xfrm>
          <a:prstGeom prst="rect">
            <a:avLst/>
          </a:prstGeom>
          <a:noFill/>
          <a:ln>
            <a:noFill/>
          </a:ln>
        </p:spPr>
      </p:pic>
      <p:sp>
        <p:nvSpPr>
          <p:cNvPr id="482" name="Google Shape;482;p47"/>
          <p:cNvSpPr/>
          <p:nvPr/>
        </p:nvSpPr>
        <p:spPr>
          <a:xfrm rot="10800000">
            <a:off x="0" y="0"/>
            <a:ext cx="1143000" cy="594300"/>
          </a:xfrm>
          <a:prstGeom prst="round2SameRect">
            <a:avLst>
              <a:gd fmla="val 16667" name="adj1"/>
              <a:gd fmla="val 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7"/>
          <p:cNvSpPr/>
          <p:nvPr/>
        </p:nvSpPr>
        <p:spPr>
          <a:xfrm rot="10800000">
            <a:off x="1143000" y="0"/>
            <a:ext cx="1143000" cy="594300"/>
          </a:xfrm>
          <a:prstGeom prst="round2SameRect">
            <a:avLst>
              <a:gd fmla="val 16667" name="adj1"/>
              <a:gd fmla="val 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7"/>
          <p:cNvSpPr/>
          <p:nvPr/>
        </p:nvSpPr>
        <p:spPr>
          <a:xfrm rot="10800000">
            <a:off x="2286000" y="0"/>
            <a:ext cx="1143000" cy="594300"/>
          </a:xfrm>
          <a:prstGeom prst="round2SameRect">
            <a:avLst>
              <a:gd fmla="val 16667" name="adj1"/>
              <a:gd fmla="val 0" name="adj2"/>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7"/>
          <p:cNvSpPr/>
          <p:nvPr/>
        </p:nvSpPr>
        <p:spPr>
          <a:xfrm rot="10800000">
            <a:off x="3429000" y="0"/>
            <a:ext cx="1143000" cy="594300"/>
          </a:xfrm>
          <a:prstGeom prst="round2SameRect">
            <a:avLst>
              <a:gd fmla="val 16667" name="adj1"/>
              <a:gd fmla="val 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7"/>
          <p:cNvSpPr/>
          <p:nvPr/>
        </p:nvSpPr>
        <p:spPr>
          <a:xfrm rot="10800000">
            <a:off x="4572000" y="0"/>
            <a:ext cx="1143000" cy="594300"/>
          </a:xfrm>
          <a:prstGeom prst="round2SameRect">
            <a:avLst>
              <a:gd fmla="val 16667" name="adj1"/>
              <a:gd fmla="val 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7"/>
          <p:cNvSpPr/>
          <p:nvPr/>
        </p:nvSpPr>
        <p:spPr>
          <a:xfrm rot="10800000">
            <a:off x="5715000" y="0"/>
            <a:ext cx="1143000" cy="594300"/>
          </a:xfrm>
          <a:prstGeom prst="round2SameRect">
            <a:avLst>
              <a:gd fmla="val 16667" name="adj1"/>
              <a:gd fmla="val 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7"/>
          <p:cNvSpPr/>
          <p:nvPr/>
        </p:nvSpPr>
        <p:spPr>
          <a:xfrm rot="10800000">
            <a:off x="6858000" y="0"/>
            <a:ext cx="1143000" cy="594300"/>
          </a:xfrm>
          <a:prstGeom prst="round2SameRect">
            <a:avLst>
              <a:gd fmla="val 16667" name="adj1"/>
              <a:gd fmla="val 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7"/>
          <p:cNvSpPr/>
          <p:nvPr/>
        </p:nvSpPr>
        <p:spPr>
          <a:xfrm rot="10800000">
            <a:off x="8001000" y="0"/>
            <a:ext cx="1143000" cy="594300"/>
          </a:xfrm>
          <a:prstGeom prst="round2SameRect">
            <a:avLst>
              <a:gd fmla="val 16667" name="adj1"/>
              <a:gd fmla="val 0" name="adj2"/>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7"/>
          <p:cNvSpPr txBox="1"/>
          <p:nvPr/>
        </p:nvSpPr>
        <p:spPr>
          <a:xfrm>
            <a:off x="117150" y="127800"/>
            <a:ext cx="908700" cy="307800"/>
          </a:xfrm>
          <a:prstGeom prst="rect">
            <a:avLst/>
          </a:prstGeom>
          <a:noFill/>
          <a:ln cap="flat" cmpd="sng" w="9525">
            <a:solidFill>
              <a:srgbClr val="D9D9D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Exo"/>
                <a:ea typeface="Exo"/>
                <a:cs typeface="Exo"/>
                <a:sym typeface="Exo"/>
              </a:rPr>
              <a:t>My Account</a:t>
            </a:r>
            <a:endParaRPr sz="800">
              <a:latin typeface="Exo"/>
              <a:ea typeface="Exo"/>
              <a:cs typeface="Exo"/>
              <a:sym typeface="Exo"/>
            </a:endParaRPr>
          </a:p>
        </p:txBody>
      </p:sp>
      <p:sp>
        <p:nvSpPr>
          <p:cNvPr id="491" name="Google Shape;491;p47"/>
          <p:cNvSpPr txBox="1"/>
          <p:nvPr/>
        </p:nvSpPr>
        <p:spPr>
          <a:xfrm>
            <a:off x="1260150" y="127800"/>
            <a:ext cx="908700" cy="307800"/>
          </a:xfrm>
          <a:prstGeom prst="rect">
            <a:avLst/>
          </a:prstGeom>
          <a:solidFill>
            <a:srgbClr val="D9D9D9"/>
          </a:solidFill>
          <a:ln cap="flat" cmpd="sng" w="9525">
            <a:solidFill>
              <a:srgbClr val="D9D9D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Exo"/>
                <a:ea typeface="Exo"/>
                <a:cs typeface="Exo"/>
                <a:sym typeface="Exo"/>
              </a:rPr>
              <a:t>Public Listings</a:t>
            </a:r>
            <a:endParaRPr sz="800">
              <a:latin typeface="Exo"/>
              <a:ea typeface="Exo"/>
              <a:cs typeface="Exo"/>
              <a:sym typeface="Exo"/>
            </a:endParaRPr>
          </a:p>
        </p:txBody>
      </p:sp>
      <p:sp>
        <p:nvSpPr>
          <p:cNvPr id="492" name="Google Shape;492;p47"/>
          <p:cNvSpPr txBox="1"/>
          <p:nvPr/>
        </p:nvSpPr>
        <p:spPr>
          <a:xfrm>
            <a:off x="2403150" y="127800"/>
            <a:ext cx="908700" cy="307800"/>
          </a:xfrm>
          <a:prstGeom prst="rect">
            <a:avLst/>
          </a:prstGeom>
          <a:solidFill>
            <a:srgbClr val="D9D9D9"/>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Exo"/>
                <a:ea typeface="Exo"/>
                <a:cs typeface="Exo"/>
                <a:sym typeface="Exo"/>
              </a:rPr>
              <a:t>Your Listings</a:t>
            </a:r>
            <a:endParaRPr sz="800">
              <a:latin typeface="Exo"/>
              <a:ea typeface="Exo"/>
              <a:cs typeface="Exo"/>
              <a:sym typeface="Exo"/>
            </a:endParaRPr>
          </a:p>
        </p:txBody>
      </p:sp>
      <p:sp>
        <p:nvSpPr>
          <p:cNvPr id="493" name="Google Shape;493;p47"/>
          <p:cNvSpPr txBox="1"/>
          <p:nvPr/>
        </p:nvSpPr>
        <p:spPr>
          <a:xfrm>
            <a:off x="3546150" y="127800"/>
            <a:ext cx="9087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Exo"/>
                <a:ea typeface="Exo"/>
                <a:cs typeface="Exo"/>
                <a:sym typeface="Exo"/>
              </a:rPr>
              <a:t>New Listing</a:t>
            </a:r>
            <a:endParaRPr sz="800">
              <a:latin typeface="Exo"/>
              <a:ea typeface="Exo"/>
              <a:cs typeface="Exo"/>
              <a:sym typeface="Exo"/>
            </a:endParaRPr>
          </a:p>
        </p:txBody>
      </p:sp>
      <p:sp>
        <p:nvSpPr>
          <p:cNvPr id="494" name="Google Shape;494;p47"/>
          <p:cNvSpPr txBox="1"/>
          <p:nvPr/>
        </p:nvSpPr>
        <p:spPr>
          <a:xfrm>
            <a:off x="4689150" y="127800"/>
            <a:ext cx="9087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Exo"/>
                <a:ea typeface="Exo"/>
                <a:cs typeface="Exo"/>
                <a:sym typeface="Exo"/>
              </a:rPr>
              <a:t>Accepted Jobs</a:t>
            </a:r>
            <a:endParaRPr sz="800">
              <a:latin typeface="Exo"/>
              <a:ea typeface="Exo"/>
              <a:cs typeface="Exo"/>
              <a:sym typeface="Exo"/>
            </a:endParaRPr>
          </a:p>
        </p:txBody>
      </p:sp>
      <p:sp>
        <p:nvSpPr>
          <p:cNvPr id="495" name="Google Shape;495;p47"/>
          <p:cNvSpPr txBox="1"/>
          <p:nvPr/>
        </p:nvSpPr>
        <p:spPr>
          <a:xfrm>
            <a:off x="5832150" y="127800"/>
            <a:ext cx="9087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Exo"/>
                <a:ea typeface="Exo"/>
                <a:cs typeface="Exo"/>
                <a:sym typeface="Exo"/>
              </a:rPr>
              <a:t>Direct Transfer</a:t>
            </a:r>
            <a:endParaRPr sz="800">
              <a:latin typeface="Exo"/>
              <a:ea typeface="Exo"/>
              <a:cs typeface="Exo"/>
              <a:sym typeface="Exo"/>
            </a:endParaRPr>
          </a:p>
        </p:txBody>
      </p:sp>
      <p:sp>
        <p:nvSpPr>
          <p:cNvPr id="496" name="Google Shape;496;p47"/>
          <p:cNvSpPr txBox="1"/>
          <p:nvPr/>
        </p:nvSpPr>
        <p:spPr>
          <a:xfrm>
            <a:off x="6975150" y="127800"/>
            <a:ext cx="9087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Exo"/>
                <a:ea typeface="Exo"/>
                <a:cs typeface="Exo"/>
                <a:sym typeface="Exo"/>
              </a:rPr>
              <a:t>History</a:t>
            </a:r>
            <a:endParaRPr sz="800">
              <a:latin typeface="Exo"/>
              <a:ea typeface="Exo"/>
              <a:cs typeface="Exo"/>
              <a:sym typeface="Exo"/>
            </a:endParaRPr>
          </a:p>
        </p:txBody>
      </p:sp>
      <p:pic>
        <p:nvPicPr>
          <p:cNvPr id="497" name="Google Shape;497;p47"/>
          <p:cNvPicPr preferRelativeResize="0"/>
          <p:nvPr/>
        </p:nvPicPr>
        <p:blipFill>
          <a:blip r:embed="rId4">
            <a:alphaModFix/>
          </a:blip>
          <a:stretch>
            <a:fillRect/>
          </a:stretch>
        </p:blipFill>
        <p:spPr>
          <a:xfrm rot="-21">
            <a:off x="8317712" y="93082"/>
            <a:ext cx="509576" cy="408146"/>
          </a:xfrm>
          <a:prstGeom prst="rect">
            <a:avLst/>
          </a:prstGeom>
          <a:noFill/>
          <a:ln>
            <a:noFill/>
          </a:ln>
        </p:spPr>
      </p:pic>
      <p:sp>
        <p:nvSpPr>
          <p:cNvPr id="498" name="Google Shape;498;p47"/>
          <p:cNvSpPr txBox="1"/>
          <p:nvPr/>
        </p:nvSpPr>
        <p:spPr>
          <a:xfrm>
            <a:off x="233775" y="715825"/>
            <a:ext cx="4545600" cy="169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300">
                <a:latin typeface="Exo"/>
                <a:ea typeface="Exo"/>
                <a:cs typeface="Exo"/>
                <a:sym typeface="Exo"/>
              </a:rPr>
              <a:t>Your Listings</a:t>
            </a:r>
            <a:endParaRPr sz="3300">
              <a:latin typeface="Exo"/>
              <a:ea typeface="Exo"/>
              <a:cs typeface="Exo"/>
              <a:sym typeface="Exo"/>
            </a:endParaRPr>
          </a:p>
          <a:p>
            <a:pPr indent="0" lvl="0" marL="0" rtl="0" algn="ctr">
              <a:spcBef>
                <a:spcPts val="0"/>
              </a:spcBef>
              <a:spcAft>
                <a:spcPts val="0"/>
              </a:spcAft>
              <a:buNone/>
            </a:pPr>
            <a:r>
              <a:rPr lang="en" sz="1600">
                <a:latin typeface="Exo"/>
                <a:ea typeface="Exo"/>
                <a:cs typeface="Exo"/>
                <a:sym typeface="Exo"/>
              </a:rPr>
              <a:t>Check back frequently to see who’s ready to get to work!</a:t>
            </a:r>
            <a:endParaRPr sz="1600">
              <a:latin typeface="Exo"/>
              <a:ea typeface="Exo"/>
              <a:cs typeface="Exo"/>
              <a:sym typeface="Exo"/>
            </a:endParaRPr>
          </a:p>
          <a:p>
            <a:pPr indent="0" lvl="0" marL="0" rtl="0" algn="ctr">
              <a:spcBef>
                <a:spcPts val="0"/>
              </a:spcBef>
              <a:spcAft>
                <a:spcPts val="0"/>
              </a:spcAft>
              <a:buNone/>
            </a:pPr>
            <a:r>
              <a:t/>
            </a:r>
            <a:endParaRPr sz="3300"/>
          </a:p>
        </p:txBody>
      </p:sp>
      <p:sp>
        <p:nvSpPr>
          <p:cNvPr id="499" name="Google Shape;499;p47"/>
          <p:cNvSpPr/>
          <p:nvPr/>
        </p:nvSpPr>
        <p:spPr>
          <a:xfrm>
            <a:off x="5053950" y="715825"/>
            <a:ext cx="4029300" cy="4349100"/>
          </a:xfrm>
          <a:prstGeom prst="roundRect">
            <a:avLst>
              <a:gd fmla="val 16667" name="adj"/>
            </a:avLst>
          </a:prstGeom>
          <a:solidFill>
            <a:srgbClr val="D9D9D9">
              <a:alpha val="74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7"/>
          <p:cNvSpPr/>
          <p:nvPr/>
        </p:nvSpPr>
        <p:spPr>
          <a:xfrm>
            <a:off x="5418000" y="1770200"/>
            <a:ext cx="3301200" cy="2297100"/>
          </a:xfrm>
          <a:prstGeom prst="rect">
            <a:avLst/>
          </a:prstGeom>
          <a:solidFill>
            <a:srgbClr val="EEEEEE">
              <a:alpha val="64709"/>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solidFill>
                <a:schemeClr val="accent3"/>
              </a:solidFill>
              <a:latin typeface="Exo"/>
              <a:ea typeface="Exo"/>
              <a:cs typeface="Exo"/>
              <a:sym typeface="Exo"/>
            </a:endParaRPr>
          </a:p>
        </p:txBody>
      </p:sp>
      <p:sp>
        <p:nvSpPr>
          <p:cNvPr id="501" name="Google Shape;501;p47"/>
          <p:cNvSpPr/>
          <p:nvPr/>
        </p:nvSpPr>
        <p:spPr>
          <a:xfrm>
            <a:off x="8419450" y="2504425"/>
            <a:ext cx="196500" cy="132600"/>
          </a:xfrm>
          <a:prstGeom prst="triangle">
            <a:avLst>
              <a:gd fmla="val 50000" name="adj"/>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7"/>
          <p:cNvSpPr/>
          <p:nvPr/>
        </p:nvSpPr>
        <p:spPr>
          <a:xfrm>
            <a:off x="5530850" y="1845650"/>
            <a:ext cx="810600" cy="5208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Exo"/>
                <a:ea typeface="Exo"/>
                <a:cs typeface="Exo"/>
                <a:sym typeface="Exo"/>
              </a:rPr>
              <a:t>Lawn Care</a:t>
            </a:r>
            <a:endParaRPr>
              <a:solidFill>
                <a:schemeClr val="dk1"/>
              </a:solidFill>
              <a:latin typeface="Exo"/>
              <a:ea typeface="Exo"/>
              <a:cs typeface="Exo"/>
              <a:sym typeface="Exo"/>
            </a:endParaRPr>
          </a:p>
        </p:txBody>
      </p:sp>
      <p:sp>
        <p:nvSpPr>
          <p:cNvPr id="503" name="Google Shape;503;p47"/>
          <p:cNvSpPr/>
          <p:nvPr/>
        </p:nvSpPr>
        <p:spPr>
          <a:xfrm>
            <a:off x="6533125" y="1845650"/>
            <a:ext cx="810600" cy="5208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Exo"/>
                <a:ea typeface="Exo"/>
                <a:cs typeface="Exo"/>
                <a:sym typeface="Exo"/>
              </a:rPr>
              <a:t>Open</a:t>
            </a:r>
            <a:endParaRPr>
              <a:solidFill>
                <a:schemeClr val="dk1"/>
              </a:solidFill>
              <a:latin typeface="Exo"/>
              <a:ea typeface="Exo"/>
              <a:cs typeface="Exo"/>
              <a:sym typeface="Exo"/>
            </a:endParaRPr>
          </a:p>
        </p:txBody>
      </p:sp>
      <p:sp>
        <p:nvSpPr>
          <p:cNvPr id="504" name="Google Shape;504;p47"/>
          <p:cNvSpPr/>
          <p:nvPr/>
        </p:nvSpPr>
        <p:spPr>
          <a:xfrm>
            <a:off x="7535400" y="1845650"/>
            <a:ext cx="810600" cy="5208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Exo"/>
                <a:ea typeface="Exo"/>
                <a:cs typeface="Exo"/>
                <a:sym typeface="Exo"/>
              </a:rPr>
              <a:t>$25</a:t>
            </a:r>
            <a:endParaRPr>
              <a:solidFill>
                <a:schemeClr val="dk1"/>
              </a:solidFill>
              <a:latin typeface="Exo"/>
              <a:ea typeface="Exo"/>
              <a:cs typeface="Exo"/>
              <a:sym typeface="Exo"/>
            </a:endParaRPr>
          </a:p>
        </p:txBody>
      </p:sp>
      <p:sp>
        <p:nvSpPr>
          <p:cNvPr id="505" name="Google Shape;505;p47"/>
          <p:cNvSpPr/>
          <p:nvPr/>
        </p:nvSpPr>
        <p:spPr>
          <a:xfrm>
            <a:off x="5418000" y="974450"/>
            <a:ext cx="3301200" cy="671700"/>
          </a:xfrm>
          <a:prstGeom prst="rect">
            <a:avLst/>
          </a:prstGeom>
          <a:solidFill>
            <a:srgbClr val="EEEEEE">
              <a:alpha val="64709"/>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solidFill>
                <a:schemeClr val="accent3"/>
              </a:solidFill>
              <a:latin typeface="Exo"/>
              <a:ea typeface="Exo"/>
              <a:cs typeface="Exo"/>
              <a:sym typeface="Exo"/>
            </a:endParaRPr>
          </a:p>
        </p:txBody>
      </p:sp>
      <p:sp>
        <p:nvSpPr>
          <p:cNvPr id="506" name="Google Shape;506;p47"/>
          <p:cNvSpPr/>
          <p:nvPr/>
        </p:nvSpPr>
        <p:spPr>
          <a:xfrm rot="10800000">
            <a:off x="8419450" y="1244000"/>
            <a:ext cx="196500" cy="132600"/>
          </a:xfrm>
          <a:prstGeom prst="triangle">
            <a:avLst>
              <a:gd fmla="val 50000" name="adj"/>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7"/>
          <p:cNvSpPr/>
          <p:nvPr/>
        </p:nvSpPr>
        <p:spPr>
          <a:xfrm>
            <a:off x="5530850" y="1049900"/>
            <a:ext cx="810600" cy="5208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Exo"/>
                <a:ea typeface="Exo"/>
                <a:cs typeface="Exo"/>
                <a:sym typeface="Exo"/>
              </a:rPr>
              <a:t>Pruning</a:t>
            </a:r>
            <a:endParaRPr sz="1200">
              <a:solidFill>
                <a:schemeClr val="dk1"/>
              </a:solidFill>
              <a:latin typeface="Exo"/>
              <a:ea typeface="Exo"/>
              <a:cs typeface="Exo"/>
              <a:sym typeface="Exo"/>
            </a:endParaRPr>
          </a:p>
        </p:txBody>
      </p:sp>
      <p:sp>
        <p:nvSpPr>
          <p:cNvPr id="508" name="Google Shape;508;p47"/>
          <p:cNvSpPr/>
          <p:nvPr/>
        </p:nvSpPr>
        <p:spPr>
          <a:xfrm>
            <a:off x="6533125" y="1049900"/>
            <a:ext cx="810600" cy="5208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Exo"/>
                <a:ea typeface="Exo"/>
                <a:cs typeface="Exo"/>
                <a:sym typeface="Exo"/>
              </a:rPr>
              <a:t>Closed, Awaiting Review</a:t>
            </a:r>
            <a:endParaRPr sz="1100">
              <a:solidFill>
                <a:schemeClr val="dk1"/>
              </a:solidFill>
              <a:latin typeface="Exo"/>
              <a:ea typeface="Exo"/>
              <a:cs typeface="Exo"/>
              <a:sym typeface="Exo"/>
            </a:endParaRPr>
          </a:p>
        </p:txBody>
      </p:sp>
      <p:sp>
        <p:nvSpPr>
          <p:cNvPr id="509" name="Google Shape;509;p47"/>
          <p:cNvSpPr/>
          <p:nvPr/>
        </p:nvSpPr>
        <p:spPr>
          <a:xfrm>
            <a:off x="7535400" y="1049900"/>
            <a:ext cx="810600" cy="5208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Exo"/>
                <a:ea typeface="Exo"/>
                <a:cs typeface="Exo"/>
                <a:sym typeface="Exo"/>
              </a:rPr>
              <a:t>$50</a:t>
            </a:r>
            <a:endParaRPr>
              <a:solidFill>
                <a:schemeClr val="dk1"/>
              </a:solidFill>
              <a:latin typeface="Exo"/>
              <a:ea typeface="Exo"/>
              <a:cs typeface="Exo"/>
              <a:sym typeface="Exo"/>
            </a:endParaRPr>
          </a:p>
        </p:txBody>
      </p:sp>
      <p:sp>
        <p:nvSpPr>
          <p:cNvPr id="510" name="Google Shape;510;p47"/>
          <p:cNvSpPr/>
          <p:nvPr/>
        </p:nvSpPr>
        <p:spPr>
          <a:xfrm rot="-5400000">
            <a:off x="5692375" y="2390775"/>
            <a:ext cx="249600" cy="375000"/>
          </a:xfrm>
          <a:prstGeom prst="round2SameRect">
            <a:avLst>
              <a:gd fmla="val 16667" name="adj1"/>
              <a:gd fmla="val 0" name="adj2"/>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7"/>
          <p:cNvSpPr/>
          <p:nvPr/>
        </p:nvSpPr>
        <p:spPr>
          <a:xfrm>
            <a:off x="6751675" y="2459450"/>
            <a:ext cx="373500" cy="245700"/>
          </a:xfrm>
          <a:prstGeom prst="rect">
            <a:avLst/>
          </a:prstGeom>
          <a:solidFill>
            <a:srgbClr val="B7B7B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Exo"/>
                <a:ea typeface="Exo"/>
                <a:cs typeface="Exo"/>
                <a:sym typeface="Exo"/>
              </a:rPr>
              <a:t>W</a:t>
            </a:r>
            <a:endParaRPr sz="1200">
              <a:latin typeface="Exo"/>
              <a:ea typeface="Exo"/>
              <a:cs typeface="Exo"/>
              <a:sym typeface="Exo"/>
            </a:endParaRPr>
          </a:p>
        </p:txBody>
      </p:sp>
      <p:sp>
        <p:nvSpPr>
          <p:cNvPr id="512" name="Google Shape;512;p47"/>
          <p:cNvSpPr/>
          <p:nvPr/>
        </p:nvSpPr>
        <p:spPr>
          <a:xfrm>
            <a:off x="7498675" y="2459450"/>
            <a:ext cx="373500" cy="2457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Exo"/>
                <a:ea typeface="Exo"/>
                <a:cs typeface="Exo"/>
                <a:sym typeface="Exo"/>
              </a:rPr>
              <a:t>F</a:t>
            </a:r>
            <a:endParaRPr sz="1200">
              <a:latin typeface="Exo"/>
              <a:ea typeface="Exo"/>
              <a:cs typeface="Exo"/>
              <a:sym typeface="Exo"/>
            </a:endParaRPr>
          </a:p>
        </p:txBody>
      </p:sp>
      <p:sp>
        <p:nvSpPr>
          <p:cNvPr id="513" name="Google Shape;513;p47"/>
          <p:cNvSpPr/>
          <p:nvPr/>
        </p:nvSpPr>
        <p:spPr>
          <a:xfrm>
            <a:off x="7125175" y="2459450"/>
            <a:ext cx="373500" cy="245700"/>
          </a:xfrm>
          <a:prstGeom prst="rect">
            <a:avLst/>
          </a:prstGeom>
          <a:solidFill>
            <a:srgbClr val="B7B7B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Exo"/>
                <a:ea typeface="Exo"/>
                <a:cs typeface="Exo"/>
                <a:sym typeface="Exo"/>
              </a:rPr>
              <a:t>Th</a:t>
            </a:r>
            <a:endParaRPr sz="1200">
              <a:latin typeface="Exo"/>
              <a:ea typeface="Exo"/>
              <a:cs typeface="Exo"/>
              <a:sym typeface="Exo"/>
            </a:endParaRPr>
          </a:p>
        </p:txBody>
      </p:sp>
      <p:sp>
        <p:nvSpPr>
          <p:cNvPr id="514" name="Google Shape;514;p47"/>
          <p:cNvSpPr/>
          <p:nvPr/>
        </p:nvSpPr>
        <p:spPr>
          <a:xfrm>
            <a:off x="6004675" y="2459450"/>
            <a:ext cx="373500" cy="2457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Exo"/>
                <a:ea typeface="Exo"/>
                <a:cs typeface="Exo"/>
                <a:sym typeface="Exo"/>
              </a:rPr>
              <a:t>M</a:t>
            </a:r>
            <a:endParaRPr sz="1200">
              <a:latin typeface="Exo"/>
              <a:ea typeface="Exo"/>
              <a:cs typeface="Exo"/>
              <a:sym typeface="Exo"/>
            </a:endParaRPr>
          </a:p>
        </p:txBody>
      </p:sp>
      <p:sp>
        <p:nvSpPr>
          <p:cNvPr id="515" name="Google Shape;515;p47"/>
          <p:cNvSpPr/>
          <p:nvPr/>
        </p:nvSpPr>
        <p:spPr>
          <a:xfrm>
            <a:off x="6378175" y="2459450"/>
            <a:ext cx="373500" cy="2457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Exo"/>
                <a:ea typeface="Exo"/>
                <a:cs typeface="Exo"/>
                <a:sym typeface="Exo"/>
              </a:rPr>
              <a:t>Tu</a:t>
            </a:r>
            <a:endParaRPr sz="1200">
              <a:latin typeface="Exo"/>
              <a:ea typeface="Exo"/>
              <a:cs typeface="Exo"/>
              <a:sym typeface="Exo"/>
            </a:endParaRPr>
          </a:p>
        </p:txBody>
      </p:sp>
      <p:sp>
        <p:nvSpPr>
          <p:cNvPr id="516" name="Google Shape;516;p47"/>
          <p:cNvSpPr/>
          <p:nvPr/>
        </p:nvSpPr>
        <p:spPr>
          <a:xfrm rot="5400000">
            <a:off x="7932025" y="2395700"/>
            <a:ext cx="253500" cy="373200"/>
          </a:xfrm>
          <a:prstGeom prst="round2SameRect">
            <a:avLst>
              <a:gd fmla="val 16667" name="adj1"/>
              <a:gd fmla="val 0" name="adj2"/>
            </a:avLst>
          </a:prstGeom>
          <a:solidFill>
            <a:srgbClr val="B7B7B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Exo"/>
              <a:ea typeface="Exo"/>
              <a:cs typeface="Exo"/>
              <a:sym typeface="Exo"/>
            </a:endParaRPr>
          </a:p>
        </p:txBody>
      </p:sp>
      <p:sp>
        <p:nvSpPr>
          <p:cNvPr id="517" name="Google Shape;517;p47"/>
          <p:cNvSpPr txBox="1"/>
          <p:nvPr/>
        </p:nvSpPr>
        <p:spPr>
          <a:xfrm>
            <a:off x="5631475" y="2397650"/>
            <a:ext cx="373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Exo"/>
                <a:ea typeface="Exo"/>
                <a:cs typeface="Exo"/>
                <a:sym typeface="Exo"/>
              </a:rPr>
              <a:t>Su</a:t>
            </a:r>
            <a:endParaRPr sz="1200">
              <a:latin typeface="Exo"/>
              <a:ea typeface="Exo"/>
              <a:cs typeface="Exo"/>
              <a:sym typeface="Exo"/>
            </a:endParaRPr>
          </a:p>
        </p:txBody>
      </p:sp>
      <p:sp>
        <p:nvSpPr>
          <p:cNvPr id="518" name="Google Shape;518;p47"/>
          <p:cNvSpPr txBox="1"/>
          <p:nvPr/>
        </p:nvSpPr>
        <p:spPr>
          <a:xfrm>
            <a:off x="7872175" y="2397650"/>
            <a:ext cx="373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Exo"/>
                <a:ea typeface="Exo"/>
                <a:cs typeface="Exo"/>
                <a:sym typeface="Exo"/>
              </a:rPr>
              <a:t>Sa</a:t>
            </a:r>
            <a:endParaRPr sz="1200">
              <a:latin typeface="Exo"/>
              <a:ea typeface="Exo"/>
              <a:cs typeface="Exo"/>
              <a:sym typeface="Exo"/>
            </a:endParaRPr>
          </a:p>
        </p:txBody>
      </p:sp>
      <p:sp>
        <p:nvSpPr>
          <p:cNvPr id="519" name="Google Shape;519;p47"/>
          <p:cNvSpPr/>
          <p:nvPr/>
        </p:nvSpPr>
        <p:spPr>
          <a:xfrm>
            <a:off x="5530850" y="2798138"/>
            <a:ext cx="810600" cy="5208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Exo"/>
                <a:ea typeface="Exo"/>
                <a:cs typeface="Exo"/>
                <a:sym typeface="Exo"/>
              </a:rPr>
              <a:t>4-6 PM</a:t>
            </a:r>
            <a:endParaRPr>
              <a:solidFill>
                <a:schemeClr val="dk1"/>
              </a:solidFill>
              <a:latin typeface="Exo"/>
              <a:ea typeface="Exo"/>
              <a:cs typeface="Exo"/>
              <a:sym typeface="Exo"/>
            </a:endParaRPr>
          </a:p>
        </p:txBody>
      </p:sp>
      <p:sp>
        <p:nvSpPr>
          <p:cNvPr id="520" name="Google Shape;520;p47"/>
          <p:cNvSpPr/>
          <p:nvPr/>
        </p:nvSpPr>
        <p:spPr>
          <a:xfrm>
            <a:off x="7535400" y="2800100"/>
            <a:ext cx="810600" cy="5208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Exo"/>
                <a:ea typeface="Exo"/>
                <a:cs typeface="Exo"/>
                <a:sym typeface="Exo"/>
              </a:rPr>
              <a:t>4/25</a:t>
            </a:r>
            <a:endParaRPr>
              <a:solidFill>
                <a:schemeClr val="dk1"/>
              </a:solidFill>
              <a:latin typeface="Exo"/>
              <a:ea typeface="Exo"/>
              <a:cs typeface="Exo"/>
              <a:sym typeface="Exo"/>
            </a:endParaRPr>
          </a:p>
        </p:txBody>
      </p:sp>
      <p:sp>
        <p:nvSpPr>
          <p:cNvPr id="521" name="Google Shape;521;p47"/>
          <p:cNvSpPr/>
          <p:nvPr/>
        </p:nvSpPr>
        <p:spPr>
          <a:xfrm>
            <a:off x="7547550" y="3436525"/>
            <a:ext cx="810600" cy="5208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Exo"/>
                <a:ea typeface="Exo"/>
                <a:cs typeface="Exo"/>
                <a:sym typeface="Exo"/>
              </a:rPr>
              <a:t>Edit/</a:t>
            </a:r>
            <a:endParaRPr>
              <a:solidFill>
                <a:schemeClr val="dk1"/>
              </a:solidFill>
              <a:latin typeface="Exo"/>
              <a:ea typeface="Exo"/>
              <a:cs typeface="Exo"/>
              <a:sym typeface="Exo"/>
            </a:endParaRPr>
          </a:p>
          <a:p>
            <a:pPr indent="0" lvl="0" marL="0" rtl="0" algn="ctr">
              <a:spcBef>
                <a:spcPts val="0"/>
              </a:spcBef>
              <a:spcAft>
                <a:spcPts val="0"/>
              </a:spcAft>
              <a:buNone/>
            </a:pPr>
            <a:r>
              <a:rPr lang="en">
                <a:solidFill>
                  <a:schemeClr val="dk1"/>
                </a:solidFill>
                <a:latin typeface="Exo"/>
                <a:ea typeface="Exo"/>
                <a:cs typeface="Exo"/>
                <a:sym typeface="Exo"/>
              </a:rPr>
              <a:t>Delete</a:t>
            </a:r>
            <a:endParaRPr>
              <a:solidFill>
                <a:schemeClr val="dk1"/>
              </a:solidFill>
              <a:latin typeface="Exo"/>
              <a:ea typeface="Exo"/>
              <a:cs typeface="Exo"/>
              <a:sym typeface="Exo"/>
            </a:endParaRPr>
          </a:p>
        </p:txBody>
      </p:sp>
      <p:sp>
        <p:nvSpPr>
          <p:cNvPr id="522" name="Google Shape;522;p47"/>
          <p:cNvSpPr/>
          <p:nvPr/>
        </p:nvSpPr>
        <p:spPr>
          <a:xfrm>
            <a:off x="6533125" y="2798150"/>
            <a:ext cx="810600" cy="5208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Exo"/>
                <a:ea typeface="Exo"/>
                <a:cs typeface="Exo"/>
                <a:sym typeface="Exo"/>
              </a:rPr>
              <a:t>~1.5 Hours</a:t>
            </a:r>
            <a:endParaRPr>
              <a:solidFill>
                <a:schemeClr val="dk1"/>
              </a:solidFill>
              <a:latin typeface="Exo"/>
              <a:ea typeface="Exo"/>
              <a:cs typeface="Exo"/>
              <a:sym typeface="Exo"/>
            </a:endParaRPr>
          </a:p>
        </p:txBody>
      </p:sp>
      <p:sp>
        <p:nvSpPr>
          <p:cNvPr id="523" name="Google Shape;523;p47"/>
          <p:cNvSpPr/>
          <p:nvPr/>
        </p:nvSpPr>
        <p:spPr>
          <a:xfrm>
            <a:off x="5530850" y="3436525"/>
            <a:ext cx="1812900" cy="5208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Exo"/>
                <a:ea typeface="Exo"/>
                <a:cs typeface="Exo"/>
                <a:sym typeface="Exo"/>
              </a:rPr>
              <a:t>I just want my lawn mowed, but I may need some trimming too.</a:t>
            </a:r>
            <a:endParaRPr sz="1000">
              <a:solidFill>
                <a:schemeClr val="dk1"/>
              </a:solidFill>
              <a:latin typeface="Exo"/>
              <a:ea typeface="Exo"/>
              <a:cs typeface="Exo"/>
              <a:sym typeface="Exo"/>
            </a:endParaRPr>
          </a:p>
        </p:txBody>
      </p:sp>
      <p:sp>
        <p:nvSpPr>
          <p:cNvPr id="524" name="Google Shape;524;p47"/>
          <p:cNvSpPr/>
          <p:nvPr/>
        </p:nvSpPr>
        <p:spPr>
          <a:xfrm>
            <a:off x="5418000" y="4177925"/>
            <a:ext cx="3301200" cy="671700"/>
          </a:xfrm>
          <a:prstGeom prst="rect">
            <a:avLst/>
          </a:prstGeom>
          <a:solidFill>
            <a:srgbClr val="EEEEEE">
              <a:alpha val="64709"/>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solidFill>
                <a:schemeClr val="accent3"/>
              </a:solidFill>
              <a:latin typeface="Exo"/>
              <a:ea typeface="Exo"/>
              <a:cs typeface="Exo"/>
              <a:sym typeface="Exo"/>
            </a:endParaRPr>
          </a:p>
        </p:txBody>
      </p:sp>
      <p:sp>
        <p:nvSpPr>
          <p:cNvPr id="525" name="Google Shape;525;p47"/>
          <p:cNvSpPr/>
          <p:nvPr/>
        </p:nvSpPr>
        <p:spPr>
          <a:xfrm rot="10800000">
            <a:off x="8419450" y="4447475"/>
            <a:ext cx="196500" cy="132600"/>
          </a:xfrm>
          <a:prstGeom prst="triangle">
            <a:avLst>
              <a:gd fmla="val 50000" name="adj"/>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7"/>
          <p:cNvSpPr/>
          <p:nvPr/>
        </p:nvSpPr>
        <p:spPr>
          <a:xfrm>
            <a:off x="5530850" y="4253375"/>
            <a:ext cx="810600" cy="5208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Exo"/>
                <a:ea typeface="Exo"/>
                <a:cs typeface="Exo"/>
                <a:sym typeface="Exo"/>
              </a:rPr>
              <a:t>Spring Cleaning</a:t>
            </a:r>
            <a:endParaRPr sz="1100">
              <a:solidFill>
                <a:schemeClr val="dk1"/>
              </a:solidFill>
              <a:latin typeface="Exo"/>
              <a:ea typeface="Exo"/>
              <a:cs typeface="Exo"/>
              <a:sym typeface="Exo"/>
            </a:endParaRPr>
          </a:p>
        </p:txBody>
      </p:sp>
      <p:sp>
        <p:nvSpPr>
          <p:cNvPr id="527" name="Google Shape;527;p47"/>
          <p:cNvSpPr/>
          <p:nvPr/>
        </p:nvSpPr>
        <p:spPr>
          <a:xfrm>
            <a:off x="6533125" y="4253375"/>
            <a:ext cx="810600" cy="5208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Exo"/>
                <a:ea typeface="Exo"/>
                <a:cs typeface="Exo"/>
                <a:sym typeface="Exo"/>
              </a:rPr>
              <a:t>Accepted, Pending</a:t>
            </a:r>
            <a:endParaRPr sz="1000">
              <a:solidFill>
                <a:schemeClr val="dk1"/>
              </a:solidFill>
              <a:latin typeface="Exo"/>
              <a:ea typeface="Exo"/>
              <a:cs typeface="Exo"/>
              <a:sym typeface="Exo"/>
            </a:endParaRPr>
          </a:p>
        </p:txBody>
      </p:sp>
      <p:sp>
        <p:nvSpPr>
          <p:cNvPr id="528" name="Google Shape;528;p47"/>
          <p:cNvSpPr/>
          <p:nvPr/>
        </p:nvSpPr>
        <p:spPr>
          <a:xfrm>
            <a:off x="7535400" y="4253375"/>
            <a:ext cx="810600" cy="5208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Exo"/>
                <a:ea typeface="Exo"/>
                <a:cs typeface="Exo"/>
                <a:sym typeface="Exo"/>
              </a:rPr>
              <a:t>$35</a:t>
            </a:r>
            <a:endParaRPr>
              <a:solidFill>
                <a:schemeClr val="dk1"/>
              </a:solidFill>
              <a:latin typeface="Exo"/>
              <a:ea typeface="Exo"/>
              <a:cs typeface="Exo"/>
              <a:sym typeface="Ex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pic>
        <p:nvPicPr>
          <p:cNvPr id="533" name="Google Shape;533;p48"/>
          <p:cNvPicPr preferRelativeResize="0"/>
          <p:nvPr/>
        </p:nvPicPr>
        <p:blipFill>
          <a:blip r:embed="rId3">
            <a:alphaModFix/>
          </a:blip>
          <a:stretch>
            <a:fillRect/>
          </a:stretch>
        </p:blipFill>
        <p:spPr>
          <a:xfrm>
            <a:off x="3194750" y="492325"/>
            <a:ext cx="3133650" cy="373124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pic>
        <p:nvPicPr>
          <p:cNvPr id="538" name="Google Shape;538;p49"/>
          <p:cNvPicPr preferRelativeResize="0"/>
          <p:nvPr/>
        </p:nvPicPr>
        <p:blipFill>
          <a:blip r:embed="rId3">
            <a:alphaModFix/>
          </a:blip>
          <a:stretch>
            <a:fillRect/>
          </a:stretch>
        </p:blipFill>
        <p:spPr>
          <a:xfrm>
            <a:off x="730275" y="543300"/>
            <a:ext cx="3219824" cy="3637775"/>
          </a:xfrm>
          <a:prstGeom prst="rect">
            <a:avLst/>
          </a:prstGeom>
          <a:noFill/>
          <a:ln>
            <a:noFill/>
          </a:ln>
        </p:spPr>
      </p:pic>
      <p:sp>
        <p:nvSpPr>
          <p:cNvPr id="539" name="Google Shape;539;p49"/>
          <p:cNvSpPr txBox="1"/>
          <p:nvPr/>
        </p:nvSpPr>
        <p:spPr>
          <a:xfrm>
            <a:off x="4546500" y="603375"/>
            <a:ext cx="3824100" cy="1539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1100"/>
              <a:t>Entry Conditions:</a:t>
            </a:r>
            <a:endParaRPr sz="1100"/>
          </a:p>
          <a:p>
            <a:pPr indent="0" lvl="0" marL="914400" rtl="0" algn="l">
              <a:spcBef>
                <a:spcPts val="0"/>
              </a:spcBef>
              <a:spcAft>
                <a:spcPts val="0"/>
              </a:spcAft>
              <a:buNone/>
            </a:pPr>
            <a:r>
              <a:rPr lang="en" sz="1100"/>
              <a:t>Customer is logged in</a:t>
            </a:r>
            <a:endParaRPr sz="1100"/>
          </a:p>
          <a:p>
            <a:pPr indent="0" lvl="0" marL="457200" rtl="0" algn="l">
              <a:spcBef>
                <a:spcPts val="0"/>
              </a:spcBef>
              <a:spcAft>
                <a:spcPts val="0"/>
              </a:spcAft>
              <a:buNone/>
            </a:pPr>
            <a:r>
              <a:rPr lang="en" sz="1100"/>
              <a:t>Exit Conditions:</a:t>
            </a:r>
            <a:endParaRPr sz="1100"/>
          </a:p>
          <a:p>
            <a:pPr indent="0" lvl="0" marL="914400" rtl="0" algn="l">
              <a:spcBef>
                <a:spcPts val="0"/>
              </a:spcBef>
              <a:spcAft>
                <a:spcPts val="0"/>
              </a:spcAft>
              <a:buNone/>
            </a:pPr>
            <a:r>
              <a:rPr lang="en" sz="1100"/>
              <a:t>Customer Accepts Worker</a:t>
            </a:r>
            <a:endParaRPr sz="1100"/>
          </a:p>
          <a:p>
            <a:pPr indent="0" lvl="0" marL="457200" rtl="0" algn="l">
              <a:spcBef>
                <a:spcPts val="0"/>
              </a:spcBef>
              <a:spcAft>
                <a:spcPts val="0"/>
              </a:spcAft>
              <a:buNone/>
            </a:pPr>
            <a:r>
              <a:rPr lang="en" sz="1100"/>
              <a:t>Event Flow:</a:t>
            </a:r>
            <a:endParaRPr sz="1100"/>
          </a:p>
          <a:p>
            <a:pPr indent="-298450" lvl="1" marL="914400" rtl="0" algn="l">
              <a:spcBef>
                <a:spcPts val="0"/>
              </a:spcBef>
              <a:spcAft>
                <a:spcPts val="0"/>
              </a:spcAft>
              <a:buSzPts val="1100"/>
              <a:buAutoNum type="alphaLcPeriod"/>
            </a:pPr>
            <a:r>
              <a:rPr lang="en" sz="1100"/>
              <a:t>Customer Looks at Accepted Job board</a:t>
            </a:r>
            <a:endParaRPr sz="1100"/>
          </a:p>
          <a:p>
            <a:pPr indent="-298450" lvl="1" marL="914400" rtl="0" algn="l">
              <a:spcBef>
                <a:spcPts val="0"/>
              </a:spcBef>
              <a:spcAft>
                <a:spcPts val="0"/>
              </a:spcAft>
              <a:buSzPts val="1100"/>
              <a:buAutoNum type="alphaLcPeriod"/>
            </a:pPr>
            <a:r>
              <a:rPr lang="en" sz="1100"/>
              <a:t>Customer Goes to the applicant page</a:t>
            </a:r>
            <a:endParaRPr sz="1100"/>
          </a:p>
          <a:p>
            <a:pPr indent="-298450" lvl="1" marL="914400" rtl="0" algn="l">
              <a:spcBef>
                <a:spcPts val="0"/>
              </a:spcBef>
              <a:spcAft>
                <a:spcPts val="0"/>
              </a:spcAft>
              <a:buSzPts val="1100"/>
              <a:buAutoNum type="alphaLcPeriod"/>
            </a:pPr>
            <a:r>
              <a:rPr lang="en" sz="1100"/>
              <a:t>Customer Accepts Worker	</a:t>
            </a:r>
            <a:endParaRPr>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pic>
        <p:nvPicPr>
          <p:cNvPr id="544" name="Google Shape;544;p50"/>
          <p:cNvPicPr preferRelativeResize="0"/>
          <p:nvPr/>
        </p:nvPicPr>
        <p:blipFill>
          <a:blip r:embed="rId3">
            <a:alphaModFix/>
          </a:blip>
          <a:stretch>
            <a:fillRect/>
          </a:stretch>
        </p:blipFill>
        <p:spPr>
          <a:xfrm>
            <a:off x="526325" y="772750"/>
            <a:ext cx="4520676" cy="3238375"/>
          </a:xfrm>
          <a:prstGeom prst="rect">
            <a:avLst/>
          </a:prstGeom>
          <a:noFill/>
          <a:ln>
            <a:noFill/>
          </a:ln>
        </p:spPr>
      </p:pic>
      <p:sp>
        <p:nvSpPr>
          <p:cNvPr id="545" name="Google Shape;545;p50"/>
          <p:cNvSpPr txBox="1"/>
          <p:nvPr/>
        </p:nvSpPr>
        <p:spPr>
          <a:xfrm>
            <a:off x="5294350" y="858300"/>
            <a:ext cx="3280200" cy="28938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1100"/>
              <a:t>Entry Conditions:</a:t>
            </a:r>
            <a:endParaRPr sz="1100"/>
          </a:p>
          <a:p>
            <a:pPr indent="0" lvl="0" marL="914400" rtl="0" algn="l">
              <a:spcBef>
                <a:spcPts val="0"/>
              </a:spcBef>
              <a:spcAft>
                <a:spcPts val="0"/>
              </a:spcAft>
              <a:buNone/>
            </a:pPr>
            <a:r>
              <a:rPr lang="en" sz="1100"/>
              <a:t>Customer is logged in</a:t>
            </a:r>
            <a:endParaRPr sz="1100"/>
          </a:p>
          <a:p>
            <a:pPr indent="0" lvl="0" marL="914400" rtl="0" algn="l">
              <a:spcBef>
                <a:spcPts val="0"/>
              </a:spcBef>
              <a:spcAft>
                <a:spcPts val="0"/>
              </a:spcAft>
              <a:buNone/>
            </a:pPr>
            <a:r>
              <a:rPr lang="en" sz="1100"/>
              <a:t>Worker has marked job as finished</a:t>
            </a:r>
            <a:endParaRPr sz="1100"/>
          </a:p>
          <a:p>
            <a:pPr indent="0" lvl="0" marL="457200" rtl="0" algn="l">
              <a:spcBef>
                <a:spcPts val="0"/>
              </a:spcBef>
              <a:spcAft>
                <a:spcPts val="0"/>
              </a:spcAft>
              <a:buNone/>
            </a:pPr>
            <a:r>
              <a:rPr lang="en" sz="1100"/>
              <a:t>Exit Conditions:</a:t>
            </a:r>
            <a:endParaRPr sz="1100"/>
          </a:p>
          <a:p>
            <a:pPr indent="0" lvl="0" marL="914400" rtl="0" algn="l">
              <a:spcBef>
                <a:spcPts val="0"/>
              </a:spcBef>
              <a:spcAft>
                <a:spcPts val="0"/>
              </a:spcAft>
              <a:buNone/>
            </a:pPr>
            <a:r>
              <a:rPr lang="en" sz="1100"/>
              <a:t>Job is reviewed</a:t>
            </a:r>
            <a:endParaRPr sz="1100"/>
          </a:p>
          <a:p>
            <a:pPr indent="0" lvl="0" marL="457200" rtl="0" algn="l">
              <a:spcBef>
                <a:spcPts val="0"/>
              </a:spcBef>
              <a:spcAft>
                <a:spcPts val="0"/>
              </a:spcAft>
              <a:buNone/>
            </a:pPr>
            <a:r>
              <a:rPr lang="en" sz="1100"/>
              <a:t>Event Flow:</a:t>
            </a:r>
            <a:endParaRPr sz="1100"/>
          </a:p>
          <a:p>
            <a:pPr indent="-298450" lvl="1" marL="914400" rtl="0" algn="l">
              <a:spcBef>
                <a:spcPts val="0"/>
              </a:spcBef>
              <a:spcAft>
                <a:spcPts val="0"/>
              </a:spcAft>
              <a:buSzPts val="1100"/>
              <a:buAutoNum type="alphaLcPeriod"/>
            </a:pPr>
            <a:r>
              <a:rPr lang="en" sz="1100"/>
              <a:t>Customer finds Job</a:t>
            </a:r>
            <a:endParaRPr sz="1100"/>
          </a:p>
          <a:p>
            <a:pPr indent="-298450" lvl="1" marL="914400" rtl="0" algn="l">
              <a:spcBef>
                <a:spcPts val="0"/>
              </a:spcBef>
              <a:spcAft>
                <a:spcPts val="0"/>
              </a:spcAft>
              <a:buSzPts val="1100"/>
              <a:buAutoNum type="alphaLcPeriod"/>
            </a:pPr>
            <a:r>
              <a:rPr lang="en" sz="1100"/>
              <a:t>Customer Chooses rating</a:t>
            </a:r>
            <a:endParaRPr sz="1100"/>
          </a:p>
          <a:p>
            <a:pPr indent="-298450" lvl="1" marL="914400" rtl="0" algn="l">
              <a:spcBef>
                <a:spcPts val="0"/>
              </a:spcBef>
              <a:spcAft>
                <a:spcPts val="0"/>
              </a:spcAft>
              <a:buSzPts val="1100"/>
              <a:buAutoNum type="alphaLcPeriod"/>
            </a:pPr>
            <a:r>
              <a:rPr lang="en" sz="1100"/>
              <a:t>Customer leaves feedback</a:t>
            </a:r>
            <a:endParaRPr sz="1100"/>
          </a:p>
          <a:p>
            <a:pPr indent="-298450" lvl="1" marL="914400" rtl="0" algn="l">
              <a:spcBef>
                <a:spcPts val="0"/>
              </a:spcBef>
              <a:spcAft>
                <a:spcPts val="0"/>
              </a:spcAft>
              <a:buSzPts val="1100"/>
              <a:buAutoNum type="alphaLcPeriod"/>
            </a:pPr>
            <a:r>
              <a:rPr lang="en" sz="1100"/>
              <a:t>System asks if Customer wants to leave a tip</a:t>
            </a:r>
            <a:endParaRPr sz="1100"/>
          </a:p>
          <a:p>
            <a:pPr indent="-298450" lvl="1" marL="914400" rtl="0" algn="l">
              <a:spcBef>
                <a:spcPts val="0"/>
              </a:spcBef>
              <a:spcAft>
                <a:spcPts val="0"/>
              </a:spcAft>
              <a:buSzPts val="1100"/>
              <a:buAutoNum type="alphaLcPeriod"/>
            </a:pPr>
            <a:r>
              <a:rPr lang="en" sz="1100"/>
              <a:t>Customer chooses tip amount (Can be 0)</a:t>
            </a:r>
            <a:endParaRPr sz="1100"/>
          </a:p>
          <a:p>
            <a:pPr indent="-298450" lvl="1" marL="914400" rtl="0" algn="l">
              <a:spcBef>
                <a:spcPts val="0"/>
              </a:spcBef>
              <a:spcAft>
                <a:spcPts val="0"/>
              </a:spcAft>
              <a:buSzPts val="1100"/>
              <a:buAutoNum type="alphaLcPeriod"/>
            </a:pPr>
            <a:r>
              <a:rPr lang="en" sz="1100"/>
              <a:t>System posts review to database</a:t>
            </a:r>
            <a:endParaRPr sz="1100"/>
          </a:p>
          <a:p>
            <a:pPr indent="-298450" lvl="1" marL="914400" rtl="0" algn="l">
              <a:spcBef>
                <a:spcPts val="0"/>
              </a:spcBef>
              <a:spcAft>
                <a:spcPts val="0"/>
              </a:spcAft>
              <a:buSzPts val="1100"/>
              <a:buAutoNum type="alphaLcPeriod"/>
            </a:pPr>
            <a:r>
              <a:rPr lang="en" sz="1100"/>
              <a:t>System transfers tip to Worker</a:t>
            </a:r>
            <a:endParaRPr sz="1100"/>
          </a:p>
          <a:p>
            <a:pPr indent="-298450" lvl="1" marL="914400" rtl="0" algn="l">
              <a:spcBef>
                <a:spcPts val="0"/>
              </a:spcBef>
              <a:spcAft>
                <a:spcPts val="0"/>
              </a:spcAft>
              <a:buSzPts val="1100"/>
              <a:buAutoNum type="alphaLcPeriod"/>
            </a:pPr>
            <a:r>
              <a:rPr lang="en" sz="1100"/>
              <a:t>System updates Worker rating</a:t>
            </a:r>
            <a:endParaRPr>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5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Customer Features Testing</a:t>
            </a:r>
            <a:endParaRPr/>
          </a:p>
        </p:txBody>
      </p:sp>
      <p:sp>
        <p:nvSpPr>
          <p:cNvPr id="551" name="Google Shape;551;p51"/>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Two unit test classes for customer features</a:t>
            </a:r>
            <a:endParaRPr/>
          </a:p>
          <a:p>
            <a:pPr indent="-311150" lvl="0" marL="457200" rtl="0" algn="l">
              <a:spcBef>
                <a:spcPts val="0"/>
              </a:spcBef>
              <a:spcAft>
                <a:spcPts val="0"/>
              </a:spcAft>
              <a:buSzPts val="1300"/>
              <a:buChar char="●"/>
            </a:pPr>
            <a:r>
              <a:rPr lang="en"/>
              <a:t>Can be run by using: “python manage.py test”</a:t>
            </a:r>
            <a:endParaRPr/>
          </a:p>
          <a:p>
            <a:pPr indent="-311150" lvl="0" marL="457200" rtl="0" algn="l">
              <a:spcBef>
                <a:spcPts val="0"/>
              </a:spcBef>
              <a:spcAft>
                <a:spcPts val="0"/>
              </a:spcAft>
              <a:buSzPts val="1300"/>
              <a:buChar char="●"/>
            </a:pPr>
            <a:r>
              <a:rPr lang="en"/>
              <a:t>UpdateUserTest</a:t>
            </a:r>
            <a:endParaRPr/>
          </a:p>
          <a:p>
            <a:pPr indent="-298450" lvl="1" marL="914400" rtl="0" algn="l">
              <a:spcBef>
                <a:spcPts val="0"/>
              </a:spcBef>
              <a:spcAft>
                <a:spcPts val="0"/>
              </a:spcAft>
              <a:buSzPts val="1100"/>
              <a:buChar char="○"/>
            </a:pPr>
            <a:r>
              <a:rPr lang="en"/>
              <a:t>testValidUpdate - tests if update of account info was performed successfully</a:t>
            </a:r>
            <a:endParaRPr/>
          </a:p>
          <a:p>
            <a:pPr indent="-311150" lvl="0" marL="457200" rtl="0" algn="l">
              <a:spcBef>
                <a:spcPts val="0"/>
              </a:spcBef>
              <a:spcAft>
                <a:spcPts val="0"/>
              </a:spcAft>
              <a:buSzPts val="1300"/>
              <a:buChar char="●"/>
            </a:pPr>
            <a:r>
              <a:rPr lang="en"/>
              <a:t>ListingsTest</a:t>
            </a:r>
            <a:endParaRPr/>
          </a:p>
          <a:p>
            <a:pPr indent="-298450" lvl="1" marL="914400" rtl="0" algn="l">
              <a:spcBef>
                <a:spcPts val="0"/>
              </a:spcBef>
              <a:spcAft>
                <a:spcPts val="0"/>
              </a:spcAft>
              <a:buSzPts val="1100"/>
              <a:buChar char="○"/>
            </a:pPr>
            <a:r>
              <a:rPr lang="en"/>
              <a:t>t</a:t>
            </a:r>
            <a:r>
              <a:rPr lang="en"/>
              <a:t>estvalidNewListing - tests if valid input produces a new listing</a:t>
            </a:r>
            <a:endParaRPr/>
          </a:p>
          <a:p>
            <a:pPr indent="-298450" lvl="1" marL="914400" rtl="0" algn="l">
              <a:spcBef>
                <a:spcPts val="0"/>
              </a:spcBef>
              <a:spcAft>
                <a:spcPts val="0"/>
              </a:spcAft>
              <a:buSzPts val="1100"/>
              <a:buChar char="○"/>
            </a:pPr>
            <a:r>
              <a:rPr lang="en"/>
              <a:t>testInsufficientFundsForListing - tests if customers with insufficient funds are rejected from creating listing</a:t>
            </a:r>
            <a:endParaRPr/>
          </a:p>
          <a:p>
            <a:pPr indent="-298450" lvl="1" marL="914400" rtl="0" algn="l">
              <a:spcBef>
                <a:spcPts val="0"/>
              </a:spcBef>
              <a:spcAft>
                <a:spcPts val="0"/>
              </a:spcAft>
              <a:buSzPts val="1100"/>
              <a:buChar char="○"/>
            </a:pPr>
            <a:r>
              <a:rPr lang="en"/>
              <a:t>testInvalidNewListing - tests if a missing field is handled correctly</a:t>
            </a:r>
            <a:endParaRPr/>
          </a:p>
          <a:p>
            <a:pPr indent="-298450" lvl="1" marL="914400" rtl="0" algn="l">
              <a:spcBef>
                <a:spcPts val="0"/>
              </a:spcBef>
              <a:spcAft>
                <a:spcPts val="0"/>
              </a:spcAft>
              <a:buSzPts val="1100"/>
              <a:buChar char="○"/>
            </a:pPr>
            <a:r>
              <a:rPr lang="en"/>
              <a:t>testDeleteListing - tests if customer can successfully delete listing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Bootstrap</a:t>
            </a:r>
            <a:endParaRPr/>
          </a:p>
        </p:txBody>
      </p:sp>
      <p:sp>
        <p:nvSpPr>
          <p:cNvPr id="147" name="Google Shape;147;p16"/>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t>Using Bootstrap was a </a:t>
            </a:r>
            <a:r>
              <a:rPr lang="en" sz="1500"/>
              <a:t>decision</a:t>
            </a:r>
            <a:r>
              <a:rPr lang="en" sz="1500"/>
              <a:t> that we made due to having inconsistent-looking pages throughout the website from different people working on different pages. With the use of </a:t>
            </a:r>
            <a:r>
              <a:rPr lang="en" sz="1500"/>
              <a:t>Boot</a:t>
            </a:r>
            <a:r>
              <a:rPr lang="en" sz="1500"/>
              <a:t>strap, we were able to unify our website’s styling. It was important to us that the website looked uniform so that it creates a more user-friendly experience.</a:t>
            </a:r>
            <a:endParaRPr sz="15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5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Customer Features Implementation</a:t>
            </a:r>
            <a:endParaRPr/>
          </a:p>
        </p:txBody>
      </p:sp>
      <p:pic>
        <p:nvPicPr>
          <p:cNvPr id="557" name="Google Shape;557;p52"/>
          <p:cNvPicPr preferRelativeResize="0"/>
          <p:nvPr/>
        </p:nvPicPr>
        <p:blipFill>
          <a:blip r:embed="rId3">
            <a:alphaModFix/>
          </a:blip>
          <a:stretch>
            <a:fillRect/>
          </a:stretch>
        </p:blipFill>
        <p:spPr>
          <a:xfrm>
            <a:off x="819150" y="1633113"/>
            <a:ext cx="3486075" cy="2449426"/>
          </a:xfrm>
          <a:prstGeom prst="rect">
            <a:avLst/>
          </a:prstGeom>
          <a:noFill/>
          <a:ln>
            <a:noFill/>
          </a:ln>
        </p:spPr>
      </p:pic>
      <p:pic>
        <p:nvPicPr>
          <p:cNvPr id="558" name="Google Shape;558;p52"/>
          <p:cNvPicPr preferRelativeResize="0"/>
          <p:nvPr/>
        </p:nvPicPr>
        <p:blipFill>
          <a:blip r:embed="rId4">
            <a:alphaModFix/>
          </a:blip>
          <a:stretch>
            <a:fillRect/>
          </a:stretch>
        </p:blipFill>
        <p:spPr>
          <a:xfrm>
            <a:off x="4774500" y="1621175"/>
            <a:ext cx="3486075" cy="247328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53"/>
          <p:cNvSpPr txBox="1"/>
          <p:nvPr>
            <p:ph type="title"/>
          </p:nvPr>
        </p:nvSpPr>
        <p:spPr>
          <a:xfrm>
            <a:off x="819150" y="3057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 Case #3 Demo</a:t>
            </a:r>
            <a:endParaRPr/>
          </a:p>
        </p:txBody>
      </p:sp>
      <p:pic>
        <p:nvPicPr>
          <p:cNvPr id="564" name="Google Shape;564;p53" title="Use Case 3 Video.mp4">
            <a:hlinkClick r:id="rId3"/>
          </p:cNvPr>
          <p:cNvPicPr preferRelativeResize="0"/>
          <p:nvPr/>
        </p:nvPicPr>
        <p:blipFill>
          <a:blip r:embed="rId4">
            <a:alphaModFix/>
          </a:blip>
          <a:stretch>
            <a:fillRect/>
          </a:stretch>
        </p:blipFill>
        <p:spPr>
          <a:xfrm>
            <a:off x="1153400" y="996575"/>
            <a:ext cx="6224774" cy="3501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4"/>
                                        </p:tgtEl>
                                        <p:attrNameLst>
                                          <p:attrName>style.visibility</p:attrName>
                                        </p:attrNameLst>
                                      </p:cBhvr>
                                      <p:to>
                                        <p:strVal val="visible"/>
                                      </p:to>
                                    </p:set>
                                    <p:animEffect filter="fade" transition="in">
                                      <p:cBhvr>
                                        <p:cTn dur="1000"/>
                                        <p:tgtEl>
                                          <p:spTgt spid="5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5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 Case #4 Demo</a:t>
            </a:r>
            <a:endParaRPr/>
          </a:p>
        </p:txBody>
      </p:sp>
      <p:pic>
        <p:nvPicPr>
          <p:cNvPr id="570" name="Google Shape;570;p54" title="Use Case 4 Video.mp4">
            <a:hlinkClick r:id="rId3"/>
          </p:cNvPr>
          <p:cNvPicPr preferRelativeResize="0"/>
          <p:nvPr/>
        </p:nvPicPr>
        <p:blipFill>
          <a:blip r:embed="rId4">
            <a:alphaModFix/>
          </a:blip>
          <a:stretch>
            <a:fillRect/>
          </a:stretch>
        </p:blipFill>
        <p:spPr>
          <a:xfrm>
            <a:off x="2546325" y="1561175"/>
            <a:ext cx="4051333" cy="3038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0"/>
                                        </p:tgtEl>
                                        <p:attrNameLst>
                                          <p:attrName>style.visibility</p:attrName>
                                        </p:attrNameLst>
                                      </p:cBhvr>
                                      <p:to>
                                        <p:strVal val="visible"/>
                                      </p:to>
                                    </p:set>
                                    <p:animEffect filter="fade" transition="in">
                                      <p:cBhvr>
                                        <p:cTn dur="1000"/>
                                        <p:tgtEl>
                                          <p:spTgt spid="5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5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 Case #6 Demo</a:t>
            </a:r>
            <a:endParaRPr/>
          </a:p>
        </p:txBody>
      </p:sp>
      <p:pic>
        <p:nvPicPr>
          <p:cNvPr id="576" name="Google Shape;576;p55" title="Use Case 6 Video.mp4">
            <a:hlinkClick r:id="rId3"/>
          </p:cNvPr>
          <p:cNvPicPr preferRelativeResize="0"/>
          <p:nvPr/>
        </p:nvPicPr>
        <p:blipFill>
          <a:blip r:embed="rId4">
            <a:alphaModFix/>
          </a:blip>
          <a:stretch>
            <a:fillRect/>
          </a:stretch>
        </p:blipFill>
        <p:spPr>
          <a:xfrm>
            <a:off x="2546338" y="1425925"/>
            <a:ext cx="4051333" cy="3038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6"/>
                                        </p:tgtEl>
                                        <p:attrNameLst>
                                          <p:attrName>style.visibility</p:attrName>
                                        </p:attrNameLst>
                                      </p:cBhvr>
                                      <p:to>
                                        <p:strVal val="visible"/>
                                      </p:to>
                                    </p:set>
                                    <p:animEffect filter="fade" transition="in">
                                      <p:cBhvr>
                                        <p:cTn dur="1000"/>
                                        <p:tgtEl>
                                          <p:spTgt spid="5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5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 Case #7 Demo</a:t>
            </a:r>
            <a:endParaRPr/>
          </a:p>
        </p:txBody>
      </p:sp>
      <p:pic>
        <p:nvPicPr>
          <p:cNvPr id="582" name="Google Shape;582;p56" title="Use Case 7 Video.mp4">
            <a:hlinkClick r:id="rId3"/>
          </p:cNvPr>
          <p:cNvPicPr preferRelativeResize="0"/>
          <p:nvPr/>
        </p:nvPicPr>
        <p:blipFill>
          <a:blip r:embed="rId4">
            <a:alphaModFix/>
          </a:blip>
          <a:stretch>
            <a:fillRect/>
          </a:stretch>
        </p:blipFill>
        <p:spPr>
          <a:xfrm>
            <a:off x="1871113" y="1538900"/>
            <a:ext cx="5401779" cy="30385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2"/>
                                        </p:tgtEl>
                                        <p:attrNameLst>
                                          <p:attrName>style.visibility</p:attrName>
                                        </p:attrNameLst>
                                      </p:cBhvr>
                                      <p:to>
                                        <p:strVal val="visible"/>
                                      </p:to>
                                    </p:set>
                                    <p:animEffect filter="fade" transition="in">
                                      <p:cBhvr>
                                        <p:cTn dur="1000"/>
                                        <p:tgtEl>
                                          <p:spTgt spid="5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5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Resources</a:t>
            </a:r>
            <a:endParaRPr/>
          </a:p>
        </p:txBody>
      </p:sp>
      <p:sp>
        <p:nvSpPr>
          <p:cNvPr id="588" name="Google Shape;588;p57"/>
          <p:cNvSpPr txBox="1"/>
          <p:nvPr>
            <p:ph idx="1" type="body"/>
          </p:nvPr>
        </p:nvSpPr>
        <p:spPr>
          <a:xfrm>
            <a:off x="819150" y="1990725"/>
            <a:ext cx="7505700" cy="2448000"/>
          </a:xfrm>
          <a:prstGeom prst="rect">
            <a:avLst/>
          </a:prstGeom>
        </p:spPr>
        <p:txBody>
          <a:bodyPr anchorCtr="0" anchor="t" bIns="91425" lIns="91425" spcFirstLastPara="1" rIns="91425" wrap="square" tIns="91425">
            <a:normAutofit fontScale="77500" lnSpcReduction="20000"/>
          </a:bodyPr>
          <a:lstStyle/>
          <a:p>
            <a:pPr indent="0" lvl="0" marL="355600" rtl="0" algn="l">
              <a:spcBef>
                <a:spcPts val="1200"/>
              </a:spcBef>
              <a:spcAft>
                <a:spcPts val="0"/>
              </a:spcAft>
              <a:buNone/>
            </a:pPr>
            <a:r>
              <a:rPr i="1" lang="en" sz="1100">
                <a:solidFill>
                  <a:srgbClr val="000000"/>
                </a:solidFill>
                <a:latin typeface="Arial"/>
                <a:ea typeface="Arial"/>
                <a:cs typeface="Arial"/>
                <a:sym typeface="Arial"/>
              </a:rPr>
              <a:t>5 star rating with CSS and HTML - CodePen</a:t>
            </a:r>
            <a:r>
              <a:rPr lang="en" sz="1100">
                <a:solidFill>
                  <a:srgbClr val="000000"/>
                </a:solidFill>
                <a:latin typeface="Arial"/>
                <a:ea typeface="Arial"/>
                <a:cs typeface="Arial"/>
                <a:sym typeface="Arial"/>
              </a:rPr>
              <a:t>. (n.d.). Retrieved April 14, 2022, from https://codepen.io/hesguru/pen/BaybqXv</a:t>
            </a:r>
            <a:endParaRPr sz="1100">
              <a:solidFill>
                <a:srgbClr val="000000"/>
              </a:solidFill>
              <a:latin typeface="Arial"/>
              <a:ea typeface="Arial"/>
              <a:cs typeface="Arial"/>
              <a:sym typeface="Arial"/>
            </a:endParaRPr>
          </a:p>
          <a:p>
            <a:pPr indent="0" lvl="0" marL="355600" rtl="0" algn="l">
              <a:spcBef>
                <a:spcPts val="1200"/>
              </a:spcBef>
              <a:spcAft>
                <a:spcPts val="0"/>
              </a:spcAft>
              <a:buNone/>
            </a:pPr>
            <a:r>
              <a:rPr i="1" lang="en" sz="1100">
                <a:solidFill>
                  <a:srgbClr val="000000"/>
                </a:solidFill>
                <a:latin typeface="Arial"/>
                <a:ea typeface="Arial"/>
                <a:cs typeface="Arial"/>
                <a:sym typeface="Arial"/>
              </a:rPr>
              <a:t>Documentation</a:t>
            </a:r>
            <a:r>
              <a:rPr lang="en" sz="1100">
                <a:solidFill>
                  <a:srgbClr val="000000"/>
                </a:solidFill>
                <a:latin typeface="Arial"/>
                <a:ea typeface="Arial"/>
                <a:cs typeface="Arial"/>
                <a:sym typeface="Arial"/>
              </a:rPr>
              <a:t>. Django. (n.d.). Retrieved April 14, 2022, from https://docs.</a:t>
            </a:r>
            <a:r>
              <a:rPr lang="en" sz="1100">
                <a:solidFill>
                  <a:srgbClr val="000000"/>
                </a:solidFill>
                <a:latin typeface="Arial"/>
                <a:ea typeface="Arial"/>
                <a:cs typeface="Arial"/>
                <a:sym typeface="Arial"/>
              </a:rPr>
              <a:t>Django</a:t>
            </a:r>
            <a:r>
              <a:rPr lang="en" sz="1100">
                <a:solidFill>
                  <a:srgbClr val="000000"/>
                </a:solidFill>
                <a:latin typeface="Arial"/>
                <a:ea typeface="Arial"/>
                <a:cs typeface="Arial"/>
                <a:sym typeface="Arial"/>
              </a:rPr>
              <a:t>project.com/en/3.2/intro/tutorial01/</a:t>
            </a:r>
            <a:endParaRPr sz="1100">
              <a:solidFill>
                <a:srgbClr val="000000"/>
              </a:solidFill>
              <a:latin typeface="Arial"/>
              <a:ea typeface="Arial"/>
              <a:cs typeface="Arial"/>
              <a:sym typeface="Arial"/>
            </a:endParaRPr>
          </a:p>
          <a:p>
            <a:pPr indent="0" lvl="0" marL="355600" rtl="0" algn="l">
              <a:spcBef>
                <a:spcPts val="1200"/>
              </a:spcBef>
              <a:spcAft>
                <a:spcPts val="0"/>
              </a:spcAft>
              <a:buNone/>
            </a:pPr>
            <a:r>
              <a:rPr i="1" lang="en" sz="1100">
                <a:solidFill>
                  <a:srgbClr val="000000"/>
                </a:solidFill>
                <a:latin typeface="Arial"/>
                <a:ea typeface="Arial"/>
                <a:cs typeface="Arial"/>
                <a:sym typeface="Arial"/>
              </a:rPr>
              <a:t>Documentation</a:t>
            </a:r>
            <a:r>
              <a:rPr lang="en" sz="1100">
                <a:solidFill>
                  <a:srgbClr val="000000"/>
                </a:solidFill>
                <a:latin typeface="Arial"/>
                <a:ea typeface="Arial"/>
                <a:cs typeface="Arial"/>
                <a:sym typeface="Arial"/>
              </a:rPr>
              <a:t>. Mapbox. (n.d.). Retrieved April 14, 2022, from https://docs.mapbox.com/</a:t>
            </a:r>
            <a:endParaRPr sz="1100">
              <a:solidFill>
                <a:srgbClr val="000000"/>
              </a:solidFill>
              <a:latin typeface="Arial"/>
              <a:ea typeface="Arial"/>
              <a:cs typeface="Arial"/>
              <a:sym typeface="Arial"/>
            </a:endParaRPr>
          </a:p>
          <a:p>
            <a:pPr indent="0" lvl="0" marL="355600" rtl="0" algn="l">
              <a:spcBef>
                <a:spcPts val="1200"/>
              </a:spcBef>
              <a:spcAft>
                <a:spcPts val="0"/>
              </a:spcAft>
              <a:buNone/>
            </a:pPr>
            <a:r>
              <a:rPr i="1" lang="en" sz="1100">
                <a:solidFill>
                  <a:srgbClr val="000000"/>
                </a:solidFill>
                <a:latin typeface="Arial"/>
                <a:ea typeface="Arial"/>
                <a:cs typeface="Arial"/>
                <a:sym typeface="Arial"/>
              </a:rPr>
              <a:t>HTML: Hypertext markup language</a:t>
            </a:r>
            <a:r>
              <a:rPr lang="en" sz="1100">
                <a:solidFill>
                  <a:srgbClr val="000000"/>
                </a:solidFill>
                <a:latin typeface="Arial"/>
                <a:ea typeface="Arial"/>
                <a:cs typeface="Arial"/>
                <a:sym typeface="Arial"/>
              </a:rPr>
              <a:t>. MDN. (n.d.). Retrieved April 14, 2022, from https://developer.mozilla.org/en-US/docs/Web/HTML</a:t>
            </a:r>
            <a:endParaRPr sz="1100">
              <a:solidFill>
                <a:srgbClr val="000000"/>
              </a:solidFill>
              <a:latin typeface="Arial"/>
              <a:ea typeface="Arial"/>
              <a:cs typeface="Arial"/>
              <a:sym typeface="Arial"/>
            </a:endParaRPr>
          </a:p>
          <a:p>
            <a:pPr indent="0" lvl="0" marL="355600" rtl="0" algn="l">
              <a:spcBef>
                <a:spcPts val="1200"/>
              </a:spcBef>
              <a:spcAft>
                <a:spcPts val="0"/>
              </a:spcAft>
              <a:buNone/>
            </a:pPr>
            <a:r>
              <a:rPr lang="en" sz="1100">
                <a:solidFill>
                  <a:srgbClr val="000000"/>
                </a:solidFill>
                <a:latin typeface="Arial"/>
                <a:ea typeface="Arial"/>
                <a:cs typeface="Arial"/>
                <a:sym typeface="Arial"/>
              </a:rPr>
              <a:t>Juviler, J. (2021, September 9). </a:t>
            </a:r>
            <a:r>
              <a:rPr i="1" lang="en" sz="1100">
                <a:solidFill>
                  <a:srgbClr val="000000"/>
                </a:solidFill>
                <a:latin typeface="Arial"/>
                <a:ea typeface="Arial"/>
                <a:cs typeface="Arial"/>
                <a:sym typeface="Arial"/>
              </a:rPr>
              <a:t>How to create scrolling text with CSS [+ code templates]</a:t>
            </a:r>
            <a:r>
              <a:rPr lang="en" sz="1100">
                <a:solidFill>
                  <a:srgbClr val="000000"/>
                </a:solidFill>
                <a:latin typeface="Arial"/>
                <a:ea typeface="Arial"/>
                <a:cs typeface="Arial"/>
                <a:sym typeface="Arial"/>
              </a:rPr>
              <a:t>. HubSpot Blog. Retrieved April 14, 2022, from https://blog.hubspot.com/website/scrolling-text-css</a:t>
            </a:r>
            <a:endParaRPr sz="1100">
              <a:solidFill>
                <a:srgbClr val="000000"/>
              </a:solidFill>
              <a:latin typeface="Arial"/>
              <a:ea typeface="Arial"/>
              <a:cs typeface="Arial"/>
              <a:sym typeface="Arial"/>
            </a:endParaRPr>
          </a:p>
          <a:p>
            <a:pPr indent="0" lvl="0" marL="355600" rtl="0" algn="l">
              <a:spcBef>
                <a:spcPts val="1200"/>
              </a:spcBef>
              <a:spcAft>
                <a:spcPts val="0"/>
              </a:spcAft>
              <a:buNone/>
            </a:pPr>
            <a:r>
              <a:rPr lang="en" sz="1100">
                <a:solidFill>
                  <a:srgbClr val="000000"/>
                </a:solidFill>
                <a:latin typeface="Arial"/>
                <a:ea typeface="Arial"/>
                <a:cs typeface="Arial"/>
                <a:sym typeface="Arial"/>
              </a:rPr>
              <a:t>Mark Otto, J. T. (n.d.). </a:t>
            </a:r>
            <a:r>
              <a:rPr i="1" lang="en" sz="1100">
                <a:solidFill>
                  <a:srgbClr val="000000"/>
                </a:solidFill>
                <a:latin typeface="Arial"/>
                <a:ea typeface="Arial"/>
                <a:cs typeface="Arial"/>
                <a:sym typeface="Arial"/>
              </a:rPr>
              <a:t>Introduction</a:t>
            </a:r>
            <a:r>
              <a:rPr lang="en" sz="1100">
                <a:solidFill>
                  <a:srgbClr val="000000"/>
                </a:solidFill>
                <a:latin typeface="Arial"/>
                <a:ea typeface="Arial"/>
                <a:cs typeface="Arial"/>
                <a:sym typeface="Arial"/>
              </a:rPr>
              <a:t>. · Bootstrap v5.1. Retrieved April 14, 2022, from https://get</a:t>
            </a:r>
            <a:r>
              <a:rPr lang="en" sz="1100">
                <a:solidFill>
                  <a:srgbClr val="000000"/>
                </a:solidFill>
                <a:latin typeface="Arial"/>
                <a:ea typeface="Arial"/>
                <a:cs typeface="Arial"/>
                <a:sym typeface="Arial"/>
              </a:rPr>
              <a:t>Boot</a:t>
            </a:r>
            <a:r>
              <a:rPr lang="en" sz="1100">
                <a:solidFill>
                  <a:srgbClr val="000000"/>
                </a:solidFill>
                <a:latin typeface="Arial"/>
                <a:ea typeface="Arial"/>
                <a:cs typeface="Arial"/>
                <a:sym typeface="Arial"/>
              </a:rPr>
              <a:t>strap.com/docs/5.1/getting-started/introduction/</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sz="1100">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58"/>
          <p:cNvSpPr txBox="1"/>
          <p:nvPr>
            <p:ph type="title"/>
          </p:nvPr>
        </p:nvSpPr>
        <p:spPr>
          <a:xfrm>
            <a:off x="3360075" y="1657150"/>
            <a:ext cx="2792700" cy="96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Django</a:t>
            </a:r>
            <a:endParaRPr/>
          </a:p>
        </p:txBody>
      </p:sp>
      <p:sp>
        <p:nvSpPr>
          <p:cNvPr id="153" name="Google Shape;153;p17"/>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t>We decided right from the </a:t>
            </a:r>
            <a:r>
              <a:rPr lang="en" sz="1500"/>
              <a:t>beginning</a:t>
            </a:r>
            <a:r>
              <a:rPr lang="en" sz="1500"/>
              <a:t> that we were going to use </a:t>
            </a:r>
            <a:r>
              <a:rPr lang="en" sz="1500"/>
              <a:t>Django</a:t>
            </a:r>
            <a:r>
              <a:rPr lang="en" sz="1500"/>
              <a:t>. We came to this decision because it was what we were all most familiar with. This has turned out to be a huge benefit as it has allowed all of us to focus on coding and working on the project without any of us having to learn new technologies. This greatly increased our productivity while also making it easier for us to quickly scaffold our website to meet the requirements.</a:t>
            </a:r>
            <a:endParaRPr sz="1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Agile</a:t>
            </a:r>
            <a:endParaRPr/>
          </a:p>
        </p:txBody>
      </p:sp>
      <p:sp>
        <p:nvSpPr>
          <p:cNvPr id="159" name="Google Shape;159;p1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t>Using agile practices really helped our team out with our development as it allowed us to set short term goals for each sprint and then </a:t>
            </a:r>
            <a:r>
              <a:rPr lang="en" sz="1500"/>
              <a:t>reassess</a:t>
            </a:r>
            <a:r>
              <a:rPr lang="en" sz="1500"/>
              <a:t> at the end of the sprint to see if we were headed in the right direction, or if we needed to make any small changes to reach the customer’s requirements. It was also really helpful for us to do daily stand up meetings as we were all able to remain coordinated on who was doing what and what still needed to be done. Overall, using agile practices was an important and extremely beneficial move for our team.</a:t>
            </a:r>
            <a:endParaRPr sz="1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9"/>
          <p:cNvSpPr txBox="1"/>
          <p:nvPr>
            <p:ph type="title"/>
          </p:nvPr>
        </p:nvSpPr>
        <p:spPr>
          <a:xfrm>
            <a:off x="819150" y="6188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 Burndown Chart</a:t>
            </a:r>
            <a:endParaRPr/>
          </a:p>
        </p:txBody>
      </p:sp>
      <p:pic>
        <p:nvPicPr>
          <p:cNvPr id="165" name="Google Shape;165;p19" title="Chart"/>
          <p:cNvPicPr preferRelativeResize="0"/>
          <p:nvPr/>
        </p:nvPicPr>
        <p:blipFill>
          <a:blip r:embed="rId3">
            <a:alphaModFix/>
          </a:blip>
          <a:stretch>
            <a:fillRect/>
          </a:stretch>
        </p:blipFill>
        <p:spPr>
          <a:xfrm>
            <a:off x="298063" y="1800200"/>
            <a:ext cx="8547871" cy="3038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Sprint Velocities</a:t>
            </a:r>
            <a:endParaRPr/>
          </a:p>
        </p:txBody>
      </p:sp>
      <p:sp>
        <p:nvSpPr>
          <p:cNvPr id="171" name="Google Shape;171;p20"/>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Project Velocity (Points / Sprint) - 12.333</a:t>
            </a:r>
            <a:endParaRPr/>
          </a:p>
          <a:p>
            <a:pPr indent="-311150" lvl="0" marL="457200" rtl="0" algn="l">
              <a:spcBef>
                <a:spcPts val="0"/>
              </a:spcBef>
              <a:spcAft>
                <a:spcPts val="0"/>
              </a:spcAft>
              <a:buSzPts val="1300"/>
              <a:buChar char="●"/>
            </a:pPr>
            <a:r>
              <a:rPr lang="en"/>
              <a:t>Milestone 1 Velocity - 1.143</a:t>
            </a:r>
            <a:endParaRPr/>
          </a:p>
          <a:p>
            <a:pPr indent="-311150" lvl="0" marL="457200" rtl="0" algn="l">
              <a:spcBef>
                <a:spcPts val="0"/>
              </a:spcBef>
              <a:spcAft>
                <a:spcPts val="0"/>
              </a:spcAft>
              <a:buSzPts val="1300"/>
              <a:buChar char="●"/>
            </a:pPr>
            <a:r>
              <a:rPr lang="en"/>
              <a:t>Milestone 2 Velocity - 1.571</a:t>
            </a:r>
            <a:endParaRPr/>
          </a:p>
          <a:p>
            <a:pPr indent="-311150" lvl="0" marL="457200" rtl="0" algn="l">
              <a:spcBef>
                <a:spcPts val="0"/>
              </a:spcBef>
              <a:spcAft>
                <a:spcPts val="0"/>
              </a:spcAft>
              <a:buSzPts val="1300"/>
              <a:buChar char="●"/>
            </a:pPr>
            <a:r>
              <a:rPr lang="en"/>
              <a:t>Milestone 3</a:t>
            </a:r>
            <a:endParaRPr/>
          </a:p>
          <a:p>
            <a:pPr indent="-298450" lvl="1" marL="914400" rtl="0" algn="l">
              <a:spcBef>
                <a:spcPts val="0"/>
              </a:spcBef>
              <a:spcAft>
                <a:spcPts val="0"/>
              </a:spcAft>
              <a:buSzPts val="1100"/>
              <a:buChar char="○"/>
            </a:pPr>
            <a:r>
              <a:rPr lang="en"/>
              <a:t>Sprint 1 Velocity - 0.643</a:t>
            </a:r>
            <a:endParaRPr/>
          </a:p>
          <a:p>
            <a:pPr indent="-298450" lvl="1" marL="914400" rtl="0" algn="l">
              <a:spcBef>
                <a:spcPts val="0"/>
              </a:spcBef>
              <a:spcAft>
                <a:spcPts val="0"/>
              </a:spcAft>
              <a:buSzPts val="1100"/>
              <a:buChar char="○"/>
            </a:pPr>
            <a:r>
              <a:rPr lang="en"/>
              <a:t>Sprint 2 Velocity - 0.571</a:t>
            </a:r>
            <a:endParaRPr/>
          </a:p>
          <a:p>
            <a:pPr indent="-298450" lvl="1" marL="914400" rtl="0" algn="l">
              <a:spcBef>
                <a:spcPts val="0"/>
              </a:spcBef>
              <a:spcAft>
                <a:spcPts val="0"/>
              </a:spcAft>
              <a:buSzPts val="1100"/>
              <a:buChar char="○"/>
            </a:pPr>
            <a:r>
              <a:rPr lang="en"/>
              <a:t>Sprint 3 Velocity - 0.5</a:t>
            </a:r>
            <a:endParaRPr/>
          </a:p>
          <a:p>
            <a:pPr indent="-311150" lvl="0" marL="457200" rtl="0" algn="l">
              <a:spcBef>
                <a:spcPts val="0"/>
              </a:spcBef>
              <a:spcAft>
                <a:spcPts val="0"/>
              </a:spcAft>
              <a:buSzPts val="1300"/>
              <a:buChar char="●"/>
            </a:pPr>
            <a:r>
              <a:rPr lang="en"/>
              <a:t>Milestone 4 Velocity - 0.5</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Deployment</a:t>
            </a:r>
            <a:endParaRPr/>
          </a:p>
        </p:txBody>
      </p:sp>
      <p:sp>
        <p:nvSpPr>
          <p:cNvPr id="177" name="Google Shape;177;p21"/>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t>A</a:t>
            </a:r>
            <a:r>
              <a:rPr lang="en" sz="1500"/>
              <a:t>s a group, we think that the project is ready for deployment. It meets all requirements specified by the user which we verified by performing large amounts of unit testing and use case testing. Overall, we think the customer will be pleased with the final product. We feel that we designed our project well enough that if the customer does want extra features or wants us to modify or remove existing features, it won’t negatively impact the rest of the project.</a:t>
            </a:r>
            <a:endParaRPr sz="1600"/>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